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18"/>
  </p:notesMasterIdLst>
  <p:handoutMasterIdLst>
    <p:handoutMasterId r:id="rId19"/>
  </p:handoutMasterIdLst>
  <p:sldIdLst>
    <p:sldId id="309" r:id="rId2"/>
    <p:sldId id="431" r:id="rId3"/>
    <p:sldId id="287" r:id="rId4"/>
    <p:sldId id="289" r:id="rId5"/>
    <p:sldId id="290" r:id="rId6"/>
    <p:sldId id="292" r:id="rId7"/>
    <p:sldId id="293" r:id="rId8"/>
    <p:sldId id="294" r:id="rId9"/>
    <p:sldId id="296" r:id="rId10"/>
    <p:sldId id="297" r:id="rId11"/>
    <p:sldId id="433" r:id="rId12"/>
    <p:sldId id="298" r:id="rId13"/>
    <p:sldId id="299" r:id="rId14"/>
    <p:sldId id="432" r:id="rId15"/>
    <p:sldId id="434" r:id="rId16"/>
    <p:sldId id="380"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0">
          <p15:clr>
            <a:srgbClr val="A4A3A4"/>
          </p15:clr>
        </p15:guide>
        <p15:guide id="2"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4E"/>
    <a:srgbClr val="F1693B"/>
    <a:srgbClr val="FBC445"/>
    <a:srgbClr val="22616C"/>
    <a:srgbClr val="2B7686"/>
    <a:srgbClr val="45A2B6"/>
    <a:srgbClr val="95BB4F"/>
    <a:srgbClr val="78B929"/>
    <a:srgbClr val="000000"/>
    <a:srgbClr val="4E0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8"/>
    <p:restoredTop sz="95679"/>
  </p:normalViewPr>
  <p:slideViewPr>
    <p:cSldViewPr snapToObjects="1" showGuides="1">
      <p:cViewPr varScale="1">
        <p:scale>
          <a:sx n="125" d="100"/>
          <a:sy n="125" d="100"/>
        </p:scale>
        <p:origin x="168" y="456"/>
      </p:cViewPr>
      <p:guideLst>
        <p:guide orient="horz" pos="660"/>
        <p:guide pos="33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pPr/>
              <a:t>6/12/18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pPr/>
              <a:t>‹#›</a:t>
            </a:fld>
            <a:endParaRPr lang="en-US"/>
          </a:p>
        </p:txBody>
      </p:sp>
    </p:spTree>
    <p:extLst>
      <p:ext uri="{BB962C8B-B14F-4D97-AF65-F5344CB8AC3E}">
        <p14:creationId xmlns:p14="http://schemas.microsoft.com/office/powerpoint/2010/main" val="4058548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6E73F-CE99-B541-A3E3-0916A80BD4BF}" type="datetime1">
              <a:rPr lang="en-US" smtClean="0"/>
              <a:pPr/>
              <a:t>6/12/18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A97BE-849C-DB4E-8F24-70A03BAE3CA0}" type="slidenum">
              <a:rPr lang="en-US" smtClean="0"/>
              <a:pPr/>
              <a:t>‹#›</a:t>
            </a:fld>
            <a:endParaRPr lang="en-US"/>
          </a:p>
        </p:txBody>
      </p:sp>
    </p:spTree>
    <p:extLst>
      <p:ext uri="{BB962C8B-B14F-4D97-AF65-F5344CB8AC3E}">
        <p14:creationId xmlns:p14="http://schemas.microsoft.com/office/powerpoint/2010/main" val="125405463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a:defRPr/>
            </a:pPr>
            <a:r>
              <a:rPr lang="en-US"/>
              <a:t>© World Scout Bureau Inc. </a:t>
            </a:r>
          </a:p>
        </p:txBody>
      </p:sp>
      <p:sp>
        <p:nvSpPr>
          <p:cNvPr id="5" name="Slide Number Placeholder 4"/>
          <p:cNvSpPr>
            <a:spLocks noGrp="1"/>
          </p:cNvSpPr>
          <p:nvPr>
            <p:ph type="sldNum" sz="quarter" idx="5"/>
          </p:nvPr>
        </p:nvSpPr>
        <p:spPr/>
        <p:txBody>
          <a:bodyPr/>
          <a:lstStyle/>
          <a:p>
            <a:pPr>
              <a:defRPr/>
            </a:pPr>
            <a:fld id="{9B5A1EFF-6B89-C844-9E16-88A0CCCC1A4B}" type="slidenum">
              <a:rPr lang="en-US" smtClean="0"/>
              <a:pPr>
                <a:defRPr/>
              </a:pPr>
              <a:t>2</a:t>
            </a:fld>
            <a:endParaRPr lang="en-US"/>
          </a:p>
        </p:txBody>
      </p:sp>
    </p:spTree>
    <p:extLst>
      <p:ext uri="{BB962C8B-B14F-4D97-AF65-F5344CB8AC3E}">
        <p14:creationId xmlns:p14="http://schemas.microsoft.com/office/powerpoint/2010/main" val="330210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US" dirty="0"/>
              <a:t>Which</a:t>
            </a:r>
            <a:r>
              <a:rPr lang="en-US" baseline="0" dirty="0"/>
              <a:t> picture is representing how we should make young people learn how to be Involved?</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3</a:t>
            </a:fld>
            <a:endParaRPr lang="en-US"/>
          </a:p>
        </p:txBody>
      </p:sp>
    </p:spTree>
    <p:extLst>
      <p:ext uri="{BB962C8B-B14F-4D97-AF65-F5344CB8AC3E}">
        <p14:creationId xmlns:p14="http://schemas.microsoft.com/office/powerpoint/2010/main" val="86819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9</a:t>
            </a:fld>
            <a:endParaRPr lang="en-US"/>
          </a:p>
        </p:txBody>
      </p:sp>
    </p:spTree>
    <p:extLst>
      <p:ext uri="{BB962C8B-B14F-4D97-AF65-F5344CB8AC3E}">
        <p14:creationId xmlns:p14="http://schemas.microsoft.com/office/powerpoint/2010/main" val="60932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12</a:t>
            </a:fld>
            <a:endParaRPr lang="en-US"/>
          </a:p>
        </p:txBody>
      </p:sp>
    </p:spTree>
    <p:extLst>
      <p:ext uri="{BB962C8B-B14F-4D97-AF65-F5344CB8AC3E}">
        <p14:creationId xmlns:p14="http://schemas.microsoft.com/office/powerpoint/2010/main" val="320001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16</a:t>
            </a:fld>
            <a:endParaRPr lang="en-US" sz="1200"/>
          </a:p>
        </p:txBody>
      </p:sp>
    </p:spTree>
    <p:extLst>
      <p:ext uri="{BB962C8B-B14F-4D97-AF65-F5344CB8AC3E}">
        <p14:creationId xmlns:p14="http://schemas.microsoft.com/office/powerpoint/2010/main" val="104198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a:t>
            </a:r>
            <a:br>
              <a:rPr lang="fr-CH" dirty="0"/>
            </a:br>
            <a:r>
              <a:rPr lang="fr-CH" dirty="0"/>
              <a:t>Master title style</a:t>
            </a:r>
            <a:endParaRPr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0" i="0" baseline="0">
                <a:solidFill>
                  <a:schemeClr val="tx2"/>
                </a:solidFill>
                <a:latin typeface="Helvetica Neue Medium" panose="02000503000000020004" pitchFamily="2" charset="0"/>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15" name="Text Placeholder 3"/>
          <p:cNvSpPr>
            <a:spLocks noGrp="1"/>
          </p:cNvSpPr>
          <p:nvPr>
            <p:ph type="body" sz="half" idx="2" hasCustomPrompt="1"/>
          </p:nvPr>
        </p:nvSpPr>
        <p:spPr>
          <a:xfrm>
            <a:off x="6858000" y="1809750"/>
            <a:ext cx="1828799" cy="17526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b="0" i="0" kern="1200">
                <a:gradFill>
                  <a:gsLst>
                    <a:gs pos="50000">
                      <a:schemeClr val="tx1">
                        <a:lumMod val="65000"/>
                        <a:lumOff val="35000"/>
                      </a:schemeClr>
                    </a:gs>
                    <a:gs pos="100000">
                      <a:schemeClr val="tx1">
                        <a:lumMod val="85000"/>
                        <a:lumOff val="15000"/>
                      </a:schemeClr>
                    </a:gs>
                  </a:gsLst>
                  <a:lin ang="5400000" scaled="0"/>
                </a:gradFill>
                <a:effectLst/>
                <a:latin typeface="Helvetica Neue Medium" panose="02000503000000020004" pitchFamily="2"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6" name="Picture Placeholder 10"/>
          <p:cNvSpPr>
            <a:spLocks noGrp="1"/>
          </p:cNvSpPr>
          <p:nvPr>
            <p:ph type="pic" sz="quarter" idx="13"/>
          </p:nvPr>
        </p:nvSpPr>
        <p:spPr>
          <a:xfrm>
            <a:off x="5334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17" name="Picture Placeholder 10"/>
          <p:cNvSpPr>
            <a:spLocks noGrp="1"/>
          </p:cNvSpPr>
          <p:nvPr>
            <p:ph type="pic" sz="quarter" idx="14"/>
          </p:nvPr>
        </p:nvSpPr>
        <p:spPr>
          <a:xfrm>
            <a:off x="26670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18" name="Picture Placeholder 10"/>
          <p:cNvSpPr>
            <a:spLocks noGrp="1"/>
          </p:cNvSpPr>
          <p:nvPr>
            <p:ph type="pic" sz="quarter" idx="15"/>
          </p:nvPr>
        </p:nvSpPr>
        <p:spPr>
          <a:xfrm>
            <a:off x="4800600" y="11239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9" name="Title 1"/>
          <p:cNvSpPr>
            <a:spLocks noGrp="1"/>
          </p:cNvSpPr>
          <p:nvPr>
            <p:ph type="title"/>
          </p:nvPr>
        </p:nvSpPr>
        <p:spPr>
          <a:xfrm>
            <a:off x="533400" y="3867150"/>
            <a:ext cx="5638800" cy="8382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0" i="0" kern="1200" baseline="0">
                <a:solidFill>
                  <a:schemeClr val="tx2"/>
                </a:solidFill>
                <a:effectLst/>
                <a:latin typeface="Helvetica Neue Medium" panose="02000503000000020004" pitchFamily="2" charset="0"/>
                <a:ea typeface="+mj-ea"/>
                <a:cs typeface="+mj-cs"/>
              </a:defRPr>
            </a:lvl1pPr>
          </a:lstStyle>
          <a:p>
            <a:r>
              <a:rPr lang="fr-CH" dirty="0"/>
              <a:t>Click to edit Master title style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954120"/>
            <a:ext cx="2133600" cy="208430"/>
          </a:xfrm>
          <a:prstGeom prst="rect">
            <a:avLst/>
          </a:prstGeom>
        </p:spPr>
        <p:txBody>
          <a:bodyPr/>
          <a:lstStyle>
            <a:lvl1pPr>
              <a:defRPr b="0" i="0">
                <a:latin typeface="Helvetica Neue Medium" panose="02000503000000020004" pitchFamily="2" charset="0"/>
              </a:defRPr>
            </a:lvl1pPr>
          </a:lstStyle>
          <a:p>
            <a:fld id="{9E4A3F5B-029D-954C-8D39-C15429DF5942}" type="datetime1">
              <a:rPr lang="en-US" smtClean="0"/>
              <a:pPr/>
              <a:t>6/12/18</a:t>
            </a:fld>
            <a:endParaRPr lang="en-US" dirty="0"/>
          </a:p>
        </p:txBody>
      </p:sp>
      <p:sp>
        <p:nvSpPr>
          <p:cNvPr id="6" name="Slide Number Placeholder 5"/>
          <p:cNvSpPr>
            <a:spLocks noGrp="1"/>
          </p:cNvSpPr>
          <p:nvPr>
            <p:ph type="sldNum" sz="quarter" idx="12"/>
          </p:nvPr>
        </p:nvSpPr>
        <p:spPr>
          <a:xfrm>
            <a:off x="6553200" y="4954120"/>
            <a:ext cx="2133600" cy="208430"/>
          </a:xfrm>
        </p:spPr>
        <p:txBody>
          <a:bodyPr/>
          <a:lstStyle/>
          <a:p>
            <a:fld id="{09D441ED-22D9-48D6-AD92-DEFB122789E0}" type="slidenum">
              <a:rPr lang="en-US" smtClean="0"/>
              <a:pPr/>
              <a:t>‹#›</a:t>
            </a:fld>
            <a:endParaRPr lang="en-US"/>
          </a:p>
        </p:txBody>
      </p:sp>
      <p:sp>
        <p:nvSpPr>
          <p:cNvPr id="8" name="Text Placeholder 2"/>
          <p:cNvSpPr>
            <a:spLocks noGrp="1"/>
          </p:cNvSpPr>
          <p:nvPr>
            <p:ph type="body" idx="1"/>
          </p:nvPr>
        </p:nvSpPr>
        <p:spPr>
          <a:xfrm>
            <a:off x="1676400" y="3908329"/>
            <a:ext cx="6324600" cy="644621"/>
          </a:xfrm>
          <a:prstGeom prst="rect">
            <a:avLst/>
          </a:prstGeom>
        </p:spPr>
        <p:txBody>
          <a:bodyPr vert="horz" lIns="0" tIns="45720" rIns="0" bIns="45720" rtlCol="0" anchor="ctr">
            <a:normAutofit/>
          </a:bodyPr>
          <a:lstStyle>
            <a:lvl1pPr marL="0" indent="0" algn="ctr" defTabSz="914400" rtl="0" eaLnBrk="1" latinLnBrk="0" hangingPunct="1">
              <a:spcBef>
                <a:spcPts val="0"/>
              </a:spcBef>
              <a:buSzPct val="80000"/>
              <a:buFont typeface="Wingdings" pitchFamily="2" charset="2"/>
              <a:buNone/>
              <a:defRPr sz="2000" b="0" i="0" kern="1200">
                <a:solidFill>
                  <a:schemeClr val="tx1">
                    <a:lumMod val="75000"/>
                    <a:lumOff val="2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a:t>
            </a:r>
          </a:p>
        </p:txBody>
      </p:sp>
      <p:sp>
        <p:nvSpPr>
          <p:cNvPr id="7"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0" i="0" baseline="0">
                <a:solidFill>
                  <a:schemeClr val="tx2"/>
                </a:solidFill>
                <a:latin typeface="Helvetica Neue Medium" panose="02000503000000020004" pitchFamily="2" charset="0"/>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B6C945F7-6C64-1E4A-8BA6-40D142064810}" type="datetime1">
              <a:rPr lang="en-US" smtClean="0"/>
              <a:pPr/>
              <a:t>6/12/18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276350"/>
            <a:ext cx="8153400" cy="3048000"/>
          </a:xfrm>
          <a:prstGeom prst="rect">
            <a:avLst/>
          </a:prstGeom>
        </p:spPr>
        <p:txBody>
          <a:bodyPr anchor="ctr"/>
          <a:lstStyle>
            <a:lvl1pPr algn="ctr">
              <a:spcAft>
                <a:spcPts val="0"/>
              </a:spcAft>
              <a:defRPr sz="3200" b="0" i="0" baseline="0">
                <a:latin typeface="Helvetica Neue Medium" panose="02000503000000020004" pitchFamily="2" charset="0"/>
              </a:defRPr>
            </a:lvl1pPr>
          </a:lstStyle>
          <a:p>
            <a:r>
              <a:rPr lang="fr-CH" dirty="0"/>
              <a:t>Click to edit Master </a:t>
            </a:r>
            <a:br>
              <a:rPr lang="fr-CH" dirty="0"/>
            </a:br>
            <a:r>
              <a:rPr lang="fr-CH" dirty="0"/>
              <a:t>title style</a:t>
            </a:r>
            <a:endParaRPr dirty="0"/>
          </a:p>
        </p:txBody>
      </p:sp>
      <p:sp>
        <p:nvSpPr>
          <p:cNvPr id="3" name="Date Placeholder 2"/>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7F8A7443-7A16-ED4F-B270-4DB807D057B1}" type="datetime1">
              <a:rPr lang="en-US" smtClean="0"/>
              <a:pPr/>
              <a:t>6/12/18</a:t>
            </a:fld>
            <a:endParaRPr lang="en-US" dirty="0"/>
          </a:p>
        </p:txBody>
      </p:sp>
      <p:sp>
        <p:nvSpPr>
          <p:cNvPr id="4" name="Footer Placeholder 3"/>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5" name="Slide Number Placeholder 4"/>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0D8DB98-725D-9E48-85D9-67C5D77CFB2B}" type="datetime1">
              <a:rPr lang="en-US" smtClean="0"/>
              <a:pPr/>
              <a:t>6/12/18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11" name="Text Placeholder 2"/>
          <p:cNvSpPr>
            <a:spLocks noGrp="1"/>
          </p:cNvSpPr>
          <p:nvPr>
            <p:ph type="body" idx="1" hasCustomPrompt="1"/>
          </p:nvPr>
        </p:nvSpPr>
        <p:spPr>
          <a:xfrm>
            <a:off x="533400" y="2800350"/>
            <a:ext cx="3124200" cy="584776"/>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6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9" name="Content Placeholder 2"/>
          <p:cNvSpPr>
            <a:spLocks noGrp="1"/>
          </p:cNvSpPr>
          <p:nvPr>
            <p:ph idx="13"/>
          </p:nvPr>
        </p:nvSpPr>
        <p:spPr>
          <a:xfrm>
            <a:off x="3886200" y="1809750"/>
            <a:ext cx="48006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305800" cy="609600"/>
          </a:xfrm>
          <a:prstGeom prst="rect">
            <a:avLst/>
          </a:prstGeom>
        </p:spPr>
        <p:txBody>
          <a:bodyPr lIns="0" rIns="0" anchor="t"/>
          <a:lstStyle>
            <a:lvl1pPr algn="l">
              <a:lnSpc>
                <a:spcPct val="100000"/>
              </a:lnSpc>
              <a:defRPr sz="2400" b="0" i="0" baseline="0">
                <a:latin typeface="Helvetica Neue Medium" panose="02000503000000020004" pitchFamily="2" charset="0"/>
              </a:defRPr>
            </a:lvl1pPr>
          </a:lstStyle>
          <a:p>
            <a:r>
              <a:rPr lang="fr-CH" dirty="0"/>
              <a:t>Click to edit Master title style</a:t>
            </a:r>
            <a:endParaRPr dirty="0"/>
          </a:p>
        </p:txBody>
      </p:sp>
      <p:sp>
        <p:nvSpPr>
          <p:cNvPr id="5" name="Date Placeholder 4"/>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C7C552E3-2BB4-154A-B654-AFA01D184FE8}" type="datetime1">
              <a:rPr lang="en-US" smtClean="0"/>
              <a:pPr/>
              <a:t>6/12/18</a:t>
            </a:fld>
            <a:endParaRPr lang="en-US" dirty="0"/>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5DC08E2B-07B6-9B46-A912-72E4A6F39A13}" type="datetime1">
              <a:rPr lang="en-US" smtClean="0"/>
              <a:pPr/>
              <a:t>6/12/18</a:t>
            </a:fld>
            <a:endParaRPr lang="en-US" dirty="0"/>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0" i="0" kern="1200" baseline="0">
                <a:solidFill>
                  <a:schemeClr val="tx2"/>
                </a:solidFill>
                <a:effectLst/>
                <a:latin typeface="Helvetica Neue Medium" panose="02000503000000020004" pitchFamily="2" charset="0"/>
                <a:ea typeface="+mj-ea"/>
                <a:cs typeface="+mj-cs"/>
              </a:defRPr>
            </a:lvl1pPr>
          </a:lstStyle>
          <a:p>
            <a:r>
              <a:rPr lang="fr-CH" dirty="0"/>
              <a:t>Click to edit</a:t>
            </a:r>
            <a:br>
              <a:rPr lang="fr-CH" dirty="0"/>
            </a:br>
            <a:r>
              <a:rPr lang="fr-CH" dirty="0"/>
              <a:t>Master title style</a:t>
            </a:r>
            <a:endParaRPr dirty="0"/>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9" name="Content Placeholder 2"/>
          <p:cNvSpPr>
            <a:spLocks noGrp="1"/>
          </p:cNvSpPr>
          <p:nvPr>
            <p:ph idx="1"/>
          </p:nvPr>
        </p:nvSpPr>
        <p:spPr>
          <a:xfrm>
            <a:off x="4800600" y="2190750"/>
            <a:ext cx="3886200" cy="2590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53EE13CC-06FC-7D42-871B-0440A4F4488E}" type="datetime1">
              <a:rPr lang="en-US" smtClean="0"/>
              <a:pPr/>
              <a:t>6/12/18</a:t>
            </a:fld>
            <a:endParaRPr lang="en-US" dirty="0"/>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0" i="0" kern="1200" baseline="0">
                <a:solidFill>
                  <a:schemeClr val="tx2"/>
                </a:solidFill>
                <a:effectLst/>
                <a:latin typeface="Helvetica Neue Medium" panose="02000503000000020004" pitchFamily="2" charset="0"/>
                <a:ea typeface="+mj-ea"/>
                <a:cs typeface="+mj-cs"/>
              </a:defRPr>
            </a:lvl1pPr>
          </a:lstStyle>
          <a:p>
            <a:r>
              <a:rPr lang="fr-CH" dirty="0"/>
              <a:t>Click to edit</a:t>
            </a:r>
            <a:br>
              <a:rPr lang="fr-CH" dirty="0"/>
            </a:br>
            <a:r>
              <a:rPr lang="fr-CH" dirty="0"/>
              <a:t>Master title style</a:t>
            </a:r>
            <a:endParaRPr dirty="0"/>
          </a:p>
        </p:txBody>
      </p:sp>
      <p:sp>
        <p:nvSpPr>
          <p:cNvPr id="9" name="Text Placeholder 3"/>
          <p:cNvSpPr>
            <a:spLocks noGrp="1"/>
          </p:cNvSpPr>
          <p:nvPr>
            <p:ph type="body" sz="half" idx="2" hasCustomPrompt="1"/>
          </p:nvPr>
        </p:nvSpPr>
        <p:spPr>
          <a:xfrm>
            <a:off x="4800600" y="2190750"/>
            <a:ext cx="3886199" cy="2286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9" name="Title 1"/>
          <p:cNvSpPr>
            <a:spLocks noGrp="1"/>
          </p:cNvSpPr>
          <p:nvPr>
            <p:ph type="title" hasCustomPrompt="1"/>
          </p:nvPr>
        </p:nvSpPr>
        <p:spPr>
          <a:xfrm>
            <a:off x="4267200" y="1352550"/>
            <a:ext cx="4419599"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0" i="0" kern="1200" baseline="0">
                <a:solidFill>
                  <a:schemeClr val="tx2"/>
                </a:solidFill>
                <a:effectLst/>
                <a:latin typeface="Helvetica Neue Medium" panose="02000503000000020004" pitchFamily="2" charset="0"/>
                <a:ea typeface="+mj-ea"/>
                <a:cs typeface="+mj-cs"/>
              </a:defRPr>
            </a:lvl1pPr>
          </a:lstStyle>
          <a:p>
            <a:r>
              <a:rPr lang="fr-CH" dirty="0"/>
              <a:t>Click to edit</a:t>
            </a:r>
            <a:br>
              <a:rPr lang="fr-CH" dirty="0"/>
            </a:br>
            <a:r>
              <a:rPr lang="fr-CH" dirty="0"/>
              <a:t>Master title style</a:t>
            </a:r>
            <a:endParaRPr dirty="0"/>
          </a:p>
        </p:txBody>
      </p:sp>
      <p:sp>
        <p:nvSpPr>
          <p:cNvPr id="8" name="Picture Placeholder 10"/>
          <p:cNvSpPr>
            <a:spLocks noGrp="1"/>
          </p:cNvSpPr>
          <p:nvPr>
            <p:ph type="pic" sz="quarter" idx="16"/>
          </p:nvPr>
        </p:nvSpPr>
        <p:spPr>
          <a:xfrm>
            <a:off x="2438400" y="12001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13" name="Picture Placeholder 10"/>
          <p:cNvSpPr>
            <a:spLocks noGrp="1"/>
          </p:cNvSpPr>
          <p:nvPr>
            <p:ph type="pic" sz="quarter" idx="17"/>
          </p:nvPr>
        </p:nvSpPr>
        <p:spPr>
          <a:xfrm>
            <a:off x="2438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14" name="Picture Placeholder 10"/>
          <p:cNvSpPr>
            <a:spLocks noGrp="1"/>
          </p:cNvSpPr>
          <p:nvPr>
            <p:ph type="pic" sz="quarter" idx="18"/>
          </p:nvPr>
        </p:nvSpPr>
        <p:spPr>
          <a:xfrm>
            <a:off x="533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b="0" i="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Helvetica Neue Medium" panose="02000503000000020004" pitchFamily="2" charset="0"/>
                <a:ea typeface="+mn-ea"/>
                <a:cs typeface="+mn-cs"/>
              </a:defRPr>
            </a:lvl1pPr>
          </a:lstStyle>
          <a:p>
            <a:r>
              <a:rPr lang="fr-CH" dirty="0"/>
              <a:t>Click icon to add picture</a:t>
            </a:r>
            <a:endParaRPr dirty="0"/>
          </a:p>
        </p:txBody>
      </p:sp>
      <p:sp>
        <p:nvSpPr>
          <p:cNvPr id="11" name="Text Placeholder 2"/>
          <p:cNvSpPr>
            <a:spLocks noGrp="1"/>
          </p:cNvSpPr>
          <p:nvPr>
            <p:ph type="body" idx="1" hasCustomPrompt="1"/>
          </p:nvPr>
        </p:nvSpPr>
        <p:spPr>
          <a:xfrm>
            <a:off x="533400" y="1643449"/>
            <a:ext cx="1752600" cy="461665"/>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2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12" name="Content Placeholder 2"/>
          <p:cNvSpPr>
            <a:spLocks noGrp="1"/>
          </p:cNvSpPr>
          <p:nvPr>
            <p:ph idx="19"/>
          </p:nvPr>
        </p:nvSpPr>
        <p:spPr>
          <a:xfrm>
            <a:off x="4267200" y="2419350"/>
            <a:ext cx="4419600" cy="2362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63" r:id="rId2"/>
    <p:sldLayoutId id="2147483743" r:id="rId3"/>
    <p:sldLayoutId id="2147483748" r:id="rId4"/>
    <p:sldLayoutId id="2147483760" r:id="rId5"/>
    <p:sldLayoutId id="2147483750" r:id="rId6"/>
    <p:sldLayoutId id="2147483751" r:id="rId7"/>
    <p:sldLayoutId id="2147483762" r:id="rId8"/>
    <p:sldLayoutId id="2147483761" r:id="rId9"/>
    <p:sldLayoutId id="2147483757" r:id="rId10"/>
    <p:sldLayoutId id="2147483742" r:id="rId11"/>
    <p:sldLayoutId id="214748374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3.emf"/><Relationship Id="rId5" Type="http://schemas.openxmlformats.org/officeDocument/2006/relationships/image" Target="../media/image28.png"/><Relationship Id="rId10" Type="http://schemas.openxmlformats.org/officeDocument/2006/relationships/image" Target="../media/image32.emf"/><Relationship Id="rId4" Type="http://schemas.microsoft.com/office/2007/relationships/hdphoto" Target="../media/hdphoto7.wdp"/><Relationship Id="rId9"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hdphoto" Target="../media/hdphoto6.wdp"/><Relationship Id="rId7"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0C7567C-AB5D-8D4E-A3A5-58627ECC4F07}" type="slidenum">
              <a:rPr lang="es-ES"/>
              <a:pPr>
                <a:defRPr/>
              </a:pPr>
              <a:t>1</a:t>
            </a:fld>
            <a:endParaRPr lang="es-ES"/>
          </a:p>
        </p:txBody>
      </p:sp>
      <p:pic>
        <p:nvPicPr>
          <p:cNvPr id="23555" name="Picture 5" descr="SCT LIZ 169.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725" y="-26988"/>
            <a:ext cx="9229725" cy="5191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10</a:t>
            </a:fld>
            <a:endParaRPr lang="en-US" dirty="0"/>
          </a:p>
        </p:txBody>
      </p:sp>
      <p:pic>
        <p:nvPicPr>
          <p:cNvPr id="5" name="Picture 4" descr="Screen Shot 2015-01-21 at 10.30.3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470"/>
            <a:ext cx="9144000" cy="4157020"/>
          </a:xfrm>
          <a:prstGeom prst="rect">
            <a:avLst/>
          </a:prstGeom>
        </p:spPr>
      </p:pic>
      <p:pic>
        <p:nvPicPr>
          <p:cNvPr id="6" name="Picture 5" descr="SCT_Logo_EN_rgb_co.png">
            <a:extLst>
              <a:ext uri="{FF2B5EF4-FFF2-40B4-BE49-F238E27FC236}">
                <a16:creationId xmlns:a16="http://schemas.microsoft.com/office/drawing/2014/main" id="{034E46F1-1B62-2243-9BD0-247570BC980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300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11</a:t>
            </a:fld>
            <a:endParaRPr lang="en-US" dirty="0"/>
          </a:p>
        </p:txBody>
      </p:sp>
      <p:pic>
        <p:nvPicPr>
          <p:cNvPr id="6" name="Picture 5" descr="SCT_Logo_EN_rgb_co.png">
            <a:extLst>
              <a:ext uri="{FF2B5EF4-FFF2-40B4-BE49-F238E27FC236}">
                <a16:creationId xmlns:a16="http://schemas.microsoft.com/office/drawing/2014/main" id="{034E46F1-1B62-2243-9BD0-247570BC98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91444C2-03BC-6A4F-A790-65F4A6041CEA}"/>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8" name="Rectangle 7">
            <a:extLst>
              <a:ext uri="{FF2B5EF4-FFF2-40B4-BE49-F238E27FC236}">
                <a16:creationId xmlns:a16="http://schemas.microsoft.com/office/drawing/2014/main" id="{2202EA4B-2824-084F-99AE-97A5D2E17477}"/>
              </a:ext>
            </a:extLst>
          </p:cNvPr>
          <p:cNvSpPr/>
          <p:nvPr/>
        </p:nvSpPr>
        <p:spPr>
          <a:xfrm>
            <a:off x="5500861" y="1047750"/>
            <a:ext cx="3672408" cy="1015663"/>
          </a:xfrm>
          <a:prstGeom prst="rect">
            <a:avLst/>
          </a:prstGeom>
        </p:spPr>
        <p:txBody>
          <a:bodyPr wrap="square">
            <a:spAutoFit/>
          </a:bodyPr>
          <a:lstStyle/>
          <a:p>
            <a:r>
              <a:rPr lang="en-GB" sz="2000" dirty="0">
                <a:solidFill>
                  <a:srgbClr val="00A04E"/>
                </a:solidFill>
                <a:latin typeface="Helvetica Neue Medium" panose="02000503000000020004" pitchFamily="2" charset="0"/>
              </a:rPr>
              <a:t>The Team System</a:t>
            </a:r>
          </a:p>
          <a:p>
            <a:r>
              <a:rPr lang="en-GB" sz="2000" dirty="0">
                <a:solidFill>
                  <a:srgbClr val="00A04E"/>
                </a:solidFill>
                <a:latin typeface="Helvetica Neue Medium" panose="02000503000000020004" pitchFamily="2" charset="0"/>
              </a:rPr>
              <a:t>The Leadership Experience</a:t>
            </a:r>
          </a:p>
          <a:p>
            <a:r>
              <a:rPr lang="en-GB" sz="2000" dirty="0">
                <a:solidFill>
                  <a:srgbClr val="00A04E"/>
                </a:solidFill>
                <a:latin typeface="Helvetica Neue Medium" panose="02000503000000020004" pitchFamily="2" charset="0"/>
              </a:rPr>
              <a:t>A representational System</a:t>
            </a:r>
          </a:p>
        </p:txBody>
      </p:sp>
      <p:sp>
        <p:nvSpPr>
          <p:cNvPr id="10" name="Rectangle 9">
            <a:extLst>
              <a:ext uri="{FF2B5EF4-FFF2-40B4-BE49-F238E27FC236}">
                <a16:creationId xmlns:a16="http://schemas.microsoft.com/office/drawing/2014/main" id="{02DC0E8F-01A5-3D4B-92C4-320EA0B0C6DB}"/>
              </a:ext>
            </a:extLst>
          </p:cNvPr>
          <p:cNvSpPr/>
          <p:nvPr/>
        </p:nvSpPr>
        <p:spPr>
          <a:xfrm>
            <a:off x="5505389" y="2402319"/>
            <a:ext cx="3672408" cy="707886"/>
          </a:xfrm>
          <a:prstGeom prst="rect">
            <a:avLst/>
          </a:prstGeom>
        </p:spPr>
        <p:txBody>
          <a:bodyPr wrap="square">
            <a:spAutoFit/>
          </a:bodyPr>
          <a:lstStyle/>
          <a:p>
            <a:r>
              <a:rPr lang="en-GB" sz="2000" dirty="0">
                <a:solidFill>
                  <a:srgbClr val="FBC445"/>
                </a:solidFill>
                <a:latin typeface="Helvetica Neue Medium" panose="02000503000000020004" pitchFamily="2" charset="0"/>
              </a:rPr>
              <a:t>NSO level</a:t>
            </a:r>
          </a:p>
          <a:p>
            <a:r>
              <a:rPr lang="en-GB" sz="2000" dirty="0">
                <a:solidFill>
                  <a:srgbClr val="FBC445"/>
                </a:solidFill>
                <a:latin typeface="Helvetica Neue Medium" panose="02000503000000020004" pitchFamily="2" charset="0"/>
              </a:rPr>
              <a:t>WOSM level</a:t>
            </a:r>
          </a:p>
        </p:txBody>
      </p:sp>
      <p:sp>
        <p:nvSpPr>
          <p:cNvPr id="11" name="Rectangle 10">
            <a:extLst>
              <a:ext uri="{FF2B5EF4-FFF2-40B4-BE49-F238E27FC236}">
                <a16:creationId xmlns:a16="http://schemas.microsoft.com/office/drawing/2014/main" id="{AA2EEC3B-E667-904F-BCFA-E7A787B1E80F}"/>
              </a:ext>
            </a:extLst>
          </p:cNvPr>
          <p:cNvSpPr/>
          <p:nvPr/>
        </p:nvSpPr>
        <p:spPr>
          <a:xfrm>
            <a:off x="5553297" y="3505692"/>
            <a:ext cx="3672408" cy="707886"/>
          </a:xfrm>
          <a:prstGeom prst="rect">
            <a:avLst/>
          </a:prstGeom>
        </p:spPr>
        <p:txBody>
          <a:bodyPr wrap="square">
            <a:spAutoFit/>
          </a:bodyPr>
          <a:lstStyle/>
          <a:p>
            <a:r>
              <a:rPr lang="en-GB" sz="2000" dirty="0">
                <a:solidFill>
                  <a:srgbClr val="F1693B"/>
                </a:solidFill>
                <a:latin typeface="Helvetica Neue Medium" panose="02000503000000020004" pitchFamily="2" charset="0"/>
              </a:rPr>
              <a:t>Active Citizens</a:t>
            </a:r>
          </a:p>
          <a:p>
            <a:r>
              <a:rPr lang="en-GB" sz="2000" dirty="0">
                <a:solidFill>
                  <a:srgbClr val="F1693B"/>
                </a:solidFill>
                <a:latin typeface="Helvetica Neue Medium" panose="02000503000000020004" pitchFamily="2" charset="0"/>
              </a:rPr>
              <a:t>Youth changing communities</a:t>
            </a:r>
          </a:p>
        </p:txBody>
      </p:sp>
      <p:sp>
        <p:nvSpPr>
          <p:cNvPr id="12" name="Title 1">
            <a:extLst>
              <a:ext uri="{FF2B5EF4-FFF2-40B4-BE49-F238E27FC236}">
                <a16:creationId xmlns:a16="http://schemas.microsoft.com/office/drawing/2014/main" id="{A97B2DE3-80AC-9342-B696-263200C8AE3B}"/>
              </a:ext>
            </a:extLst>
          </p:cNvPr>
          <p:cNvSpPr>
            <a:spLocks noGrp="1"/>
          </p:cNvSpPr>
          <p:nvPr>
            <p:ph type="title"/>
          </p:nvPr>
        </p:nvSpPr>
        <p:spPr>
          <a:xfrm>
            <a:off x="533400" y="1047750"/>
            <a:ext cx="6558880" cy="833178"/>
          </a:xfrm>
        </p:spPr>
        <p:txBody>
          <a:bodyPr/>
          <a:lstStyle/>
          <a:p>
            <a:r>
              <a:rPr lang="en-GB" sz="3600" b="1" dirty="0">
                <a:solidFill>
                  <a:schemeClr val="bg1"/>
                </a:solidFill>
              </a:rPr>
              <a:t>How to involve</a:t>
            </a:r>
            <a:br>
              <a:rPr lang="en-GB" sz="3600" b="1" dirty="0">
                <a:solidFill>
                  <a:schemeClr val="bg1"/>
                </a:solidFill>
              </a:rPr>
            </a:br>
            <a:r>
              <a:rPr lang="en-GB" sz="3600" b="1" dirty="0">
                <a:solidFill>
                  <a:schemeClr val="bg1"/>
                </a:solidFill>
              </a:rPr>
              <a:t>young people?</a:t>
            </a:r>
          </a:p>
        </p:txBody>
      </p:sp>
      <p:pic>
        <p:nvPicPr>
          <p:cNvPr id="13" name="Picture 12">
            <a:extLst>
              <a:ext uri="{FF2B5EF4-FFF2-40B4-BE49-F238E27FC236}">
                <a16:creationId xmlns:a16="http://schemas.microsoft.com/office/drawing/2014/main" id="{A0FA8E98-81F7-2142-B884-8ABD719884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345" y="1146081"/>
            <a:ext cx="1084895" cy="772636"/>
          </a:xfrm>
          <a:prstGeom prst="rect">
            <a:avLst/>
          </a:prstGeom>
          <a:noFill/>
        </p:spPr>
      </p:pic>
      <p:sp>
        <p:nvSpPr>
          <p:cNvPr id="14" name="TextBox 13">
            <a:extLst>
              <a:ext uri="{FF2B5EF4-FFF2-40B4-BE49-F238E27FC236}">
                <a16:creationId xmlns:a16="http://schemas.microsoft.com/office/drawing/2014/main" id="{EC2B7B4B-3D3D-6F4B-AF2F-D930320899FD}"/>
              </a:ext>
            </a:extLst>
          </p:cNvPr>
          <p:cNvSpPr txBox="1"/>
          <p:nvPr/>
        </p:nvSpPr>
        <p:spPr>
          <a:xfrm>
            <a:off x="3995936" y="1278991"/>
            <a:ext cx="1584176" cy="357367"/>
          </a:xfrm>
          <a:prstGeom prst="rect">
            <a:avLst/>
          </a:prstGeom>
          <a:noFill/>
        </p:spPr>
        <p:txBody>
          <a:bodyPr wrap="square" rtlCol="0">
            <a:spAutoFit/>
          </a:bodyPr>
          <a:lstStyle/>
          <a:p>
            <a:pPr algn="ctr"/>
            <a:r>
              <a:rPr lang="en-US"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Unit </a:t>
            </a:r>
          </a:p>
          <a:p>
            <a:pPr algn="ctr"/>
            <a:r>
              <a:rPr lang="en-US"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pic>
        <p:nvPicPr>
          <p:cNvPr id="15" name="Picture 14">
            <a:extLst>
              <a:ext uri="{FF2B5EF4-FFF2-40B4-BE49-F238E27FC236}">
                <a16:creationId xmlns:a16="http://schemas.microsoft.com/office/drawing/2014/main" id="{FC4FBBF0-1AE6-9E46-A03C-21F02333C8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345" y="2355726"/>
            <a:ext cx="1084895" cy="764631"/>
          </a:xfrm>
          <a:prstGeom prst="rect">
            <a:avLst/>
          </a:prstGeom>
        </p:spPr>
      </p:pic>
      <p:sp>
        <p:nvSpPr>
          <p:cNvPr id="16" name="TextBox 15">
            <a:extLst>
              <a:ext uri="{FF2B5EF4-FFF2-40B4-BE49-F238E27FC236}">
                <a16:creationId xmlns:a16="http://schemas.microsoft.com/office/drawing/2014/main" id="{C04C2934-813A-3D45-BD94-7B5BDE7E0E60}"/>
              </a:ext>
            </a:extLst>
          </p:cNvPr>
          <p:cNvSpPr txBox="1"/>
          <p:nvPr/>
        </p:nvSpPr>
        <p:spPr>
          <a:xfrm>
            <a:off x="3546625" y="2378397"/>
            <a:ext cx="2626813" cy="338554"/>
          </a:xfrm>
          <a:prstGeom prst="rect">
            <a:avLst/>
          </a:prstGeom>
          <a:noFill/>
        </p:spPr>
        <p:txBody>
          <a:bodyPr wrap="square" rtlCol="0">
            <a:spAutoFit/>
          </a:bodyPr>
          <a:lstStyle/>
          <a:p>
            <a:pPr algn="ctr"/>
            <a:r>
              <a:rPr lang="en-US" sz="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Institutional </a:t>
            </a:r>
          </a:p>
          <a:p>
            <a:pPr algn="ctr"/>
            <a:r>
              <a:rPr lang="en-US" sz="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pic>
        <p:nvPicPr>
          <p:cNvPr id="17" name="Picture 16">
            <a:extLst>
              <a:ext uri="{FF2B5EF4-FFF2-40B4-BE49-F238E27FC236}">
                <a16:creationId xmlns:a16="http://schemas.microsoft.com/office/drawing/2014/main" id="{9841BB38-B1A8-414D-9FE4-B40F5C9DE464}"/>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507327" y="3463303"/>
            <a:ext cx="1092900" cy="764631"/>
          </a:xfrm>
          <a:prstGeom prst="rect">
            <a:avLst/>
          </a:prstGeom>
        </p:spPr>
      </p:pic>
      <p:sp>
        <p:nvSpPr>
          <p:cNvPr id="18" name="TextBox 17">
            <a:extLst>
              <a:ext uri="{FF2B5EF4-FFF2-40B4-BE49-F238E27FC236}">
                <a16:creationId xmlns:a16="http://schemas.microsoft.com/office/drawing/2014/main" id="{C90CD210-3358-0246-88FF-99099EA2E9B5}"/>
              </a:ext>
            </a:extLst>
          </p:cNvPr>
          <p:cNvSpPr txBox="1"/>
          <p:nvPr/>
        </p:nvSpPr>
        <p:spPr>
          <a:xfrm>
            <a:off x="3601371" y="3914464"/>
            <a:ext cx="2626813" cy="369332"/>
          </a:xfrm>
          <a:prstGeom prst="rect">
            <a:avLst/>
          </a:prstGeom>
          <a:noFill/>
        </p:spPr>
        <p:txBody>
          <a:bodyPr wrap="square" rtlCol="0">
            <a:spAutoFit/>
          </a:bodyPr>
          <a:lstStyle/>
          <a:p>
            <a:pPr algn="ctr"/>
            <a:r>
              <a:rPr lang="en-US" sz="9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Community</a:t>
            </a:r>
          </a:p>
          <a:p>
            <a:pPr algn="ctr"/>
            <a:r>
              <a:rPr lang="en-US" sz="9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spTree>
    <p:extLst>
      <p:ext uri="{BB962C8B-B14F-4D97-AF65-F5344CB8AC3E}">
        <p14:creationId xmlns:p14="http://schemas.microsoft.com/office/powerpoint/2010/main" val="58554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fade">
                                      <p:cBhvr>
                                        <p:cTn id="5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Screen Shot 2015-01-21 at 10.40.5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57967"/>
            <a:ext cx="9144000" cy="5143500"/>
          </a:xfrm>
          <a:prstGeom prst="rect">
            <a:avLst/>
          </a:prstGeom>
        </p:spPr>
      </p:pic>
      <p:sp>
        <p:nvSpPr>
          <p:cNvPr id="2" name="Title 1"/>
          <p:cNvSpPr>
            <a:spLocks noGrp="1"/>
          </p:cNvSpPr>
          <p:nvPr>
            <p:ph type="title"/>
          </p:nvPr>
        </p:nvSpPr>
        <p:spPr>
          <a:xfrm>
            <a:off x="532243" y="959974"/>
            <a:ext cx="6558880" cy="833178"/>
          </a:xfrm>
        </p:spPr>
        <p:txBody>
          <a:bodyPr/>
          <a:lstStyle/>
          <a:p>
            <a:r>
              <a:rPr lang="en-GB" sz="3600" b="1" dirty="0">
                <a:solidFill>
                  <a:schemeClr val="bg1"/>
                </a:solidFill>
              </a:rPr>
              <a:t>Policy </a:t>
            </a:r>
            <a:br>
              <a:rPr lang="en-GB" sz="3600" b="1" dirty="0">
                <a:solidFill>
                  <a:schemeClr val="bg1"/>
                </a:solidFill>
              </a:rPr>
            </a:br>
            <a:r>
              <a:rPr lang="en-GB" sz="3600" b="1" dirty="0">
                <a:solidFill>
                  <a:schemeClr val="bg1"/>
                </a:solidFill>
              </a:rPr>
              <a:t>life-cycle </a:t>
            </a:r>
          </a:p>
        </p:txBody>
      </p:sp>
      <p:sp>
        <p:nvSpPr>
          <p:cNvPr id="4" name="Slide Number Placeholder 3"/>
          <p:cNvSpPr>
            <a:spLocks noGrp="1"/>
          </p:cNvSpPr>
          <p:nvPr>
            <p:ph type="sldNum" sz="quarter" idx="12"/>
          </p:nvPr>
        </p:nvSpPr>
        <p:spPr/>
        <p:txBody>
          <a:bodyPr/>
          <a:lstStyle/>
          <a:p>
            <a:fld id="{5F702A45-47BF-984A-A12C-FE3DF6400CA5}" type="slidenum">
              <a:rPr lang="en-US" smtClean="0"/>
              <a:pPr/>
              <a:t>12</a:t>
            </a:fld>
            <a:endParaRPr lang="en-US" dirty="0"/>
          </a:p>
        </p:txBody>
      </p:sp>
      <p:pic>
        <p:nvPicPr>
          <p:cNvPr id="8" name="Picture 7" descr="SCT_Logo_EN_rgb_co.png">
            <a:extLst>
              <a:ext uri="{FF2B5EF4-FFF2-40B4-BE49-F238E27FC236}">
                <a16:creationId xmlns:a16="http://schemas.microsoft.com/office/drawing/2014/main" id="{9FF52679-78DD-F04F-B5A1-25C1C71B968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F4406DBD-3BBF-9547-A797-7AE62C755B8A}"/>
              </a:ext>
            </a:extLst>
          </p:cNvPr>
          <p:cNvPicPr>
            <a:picLocks noChangeAspect="1"/>
          </p:cNvPicPr>
          <p:nvPr/>
        </p:nvPicPr>
        <p:blipFill>
          <a:blip r:embed="rId7"/>
          <a:stretch>
            <a:fillRect/>
          </a:stretch>
        </p:blipFill>
        <p:spPr>
          <a:xfrm>
            <a:off x="5964549" y="1799803"/>
            <a:ext cx="2075002" cy="2075002"/>
          </a:xfrm>
          <a:prstGeom prst="rect">
            <a:avLst/>
          </a:prstGeom>
        </p:spPr>
      </p:pic>
      <p:pic>
        <p:nvPicPr>
          <p:cNvPr id="10" name="Picture 9">
            <a:extLst>
              <a:ext uri="{FF2B5EF4-FFF2-40B4-BE49-F238E27FC236}">
                <a16:creationId xmlns:a16="http://schemas.microsoft.com/office/drawing/2014/main" id="{344046FE-3C2A-154E-B5F6-66E9EB31EA03}"/>
              </a:ext>
            </a:extLst>
          </p:cNvPr>
          <p:cNvPicPr>
            <a:picLocks noChangeAspect="1"/>
          </p:cNvPicPr>
          <p:nvPr/>
        </p:nvPicPr>
        <p:blipFill>
          <a:blip r:embed="rId8"/>
          <a:stretch>
            <a:fillRect/>
          </a:stretch>
        </p:blipFill>
        <p:spPr>
          <a:xfrm>
            <a:off x="4920408" y="768190"/>
            <a:ext cx="2075002" cy="2075002"/>
          </a:xfrm>
          <a:prstGeom prst="rect">
            <a:avLst/>
          </a:prstGeom>
        </p:spPr>
      </p:pic>
      <p:pic>
        <p:nvPicPr>
          <p:cNvPr id="11" name="Picture 10">
            <a:extLst>
              <a:ext uri="{FF2B5EF4-FFF2-40B4-BE49-F238E27FC236}">
                <a16:creationId xmlns:a16="http://schemas.microsoft.com/office/drawing/2014/main" id="{FDEC8812-C671-D949-A0E6-75AA9FEE6808}"/>
              </a:ext>
            </a:extLst>
          </p:cNvPr>
          <p:cNvPicPr>
            <a:picLocks noChangeAspect="1"/>
          </p:cNvPicPr>
          <p:nvPr/>
        </p:nvPicPr>
        <p:blipFill>
          <a:blip r:embed="rId9"/>
          <a:stretch>
            <a:fillRect/>
          </a:stretch>
        </p:blipFill>
        <p:spPr>
          <a:xfrm>
            <a:off x="4935461" y="2849843"/>
            <a:ext cx="2075002" cy="2075002"/>
          </a:xfrm>
          <a:prstGeom prst="rect">
            <a:avLst/>
          </a:prstGeom>
        </p:spPr>
      </p:pic>
      <p:sp>
        <p:nvSpPr>
          <p:cNvPr id="12" name="TextBox 11">
            <a:extLst>
              <a:ext uri="{FF2B5EF4-FFF2-40B4-BE49-F238E27FC236}">
                <a16:creationId xmlns:a16="http://schemas.microsoft.com/office/drawing/2014/main" id="{80A77E3A-5148-3A44-BE31-1491EBCE7364}"/>
              </a:ext>
            </a:extLst>
          </p:cNvPr>
          <p:cNvSpPr txBox="1"/>
          <p:nvPr/>
        </p:nvSpPr>
        <p:spPr>
          <a:xfrm>
            <a:off x="5200527" y="1335161"/>
            <a:ext cx="2160240" cy="646331"/>
          </a:xfrm>
          <a:prstGeom prst="rect">
            <a:avLst/>
          </a:prstGeom>
          <a:noFill/>
        </p:spPr>
        <p:txBody>
          <a:bodyPr wrap="square" rtlCol="0">
            <a:spAutoFit/>
          </a:bodyPr>
          <a:lstStyle/>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r>
              <a:rPr lang="en-US" sz="1200" b="1"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a:t>
            </a: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triennium</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(2014-2017)</a:t>
            </a:r>
          </a:p>
        </p:txBody>
      </p:sp>
      <p:sp>
        <p:nvSpPr>
          <p:cNvPr id="13" name="TextBox 12">
            <a:extLst>
              <a:ext uri="{FF2B5EF4-FFF2-40B4-BE49-F238E27FC236}">
                <a16:creationId xmlns:a16="http://schemas.microsoft.com/office/drawing/2014/main" id="{56CFF784-16A9-784D-94FA-AB11B483FBD4}"/>
              </a:ext>
            </a:extLst>
          </p:cNvPr>
          <p:cNvSpPr txBox="1"/>
          <p:nvPr/>
        </p:nvSpPr>
        <p:spPr>
          <a:xfrm>
            <a:off x="5957909" y="2763832"/>
            <a:ext cx="2160240" cy="646331"/>
          </a:xfrm>
          <a:prstGeom prst="rect">
            <a:avLst/>
          </a:prstGeom>
          <a:noFill/>
        </p:spPr>
        <p:txBody>
          <a:bodyPr wrap="square" rtlCol="0">
            <a:spAutoFit/>
          </a:bodyPr>
          <a:lstStyle/>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r>
              <a:rPr lang="en-US" sz="1200" b="1"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nd</a:t>
            </a: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triennium</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(2017-2020)</a:t>
            </a:r>
          </a:p>
        </p:txBody>
      </p:sp>
      <p:sp>
        <p:nvSpPr>
          <p:cNvPr id="15" name="TextBox 14">
            <a:extLst>
              <a:ext uri="{FF2B5EF4-FFF2-40B4-BE49-F238E27FC236}">
                <a16:creationId xmlns:a16="http://schemas.microsoft.com/office/drawing/2014/main" id="{3309A4E2-6C12-E840-AD44-32A9F6B10DC9}"/>
              </a:ext>
            </a:extLst>
          </p:cNvPr>
          <p:cNvSpPr txBox="1"/>
          <p:nvPr/>
        </p:nvSpPr>
        <p:spPr>
          <a:xfrm>
            <a:off x="4952069" y="3827862"/>
            <a:ext cx="2160240" cy="646331"/>
          </a:xfrm>
          <a:prstGeom prst="rect">
            <a:avLst/>
          </a:prstGeom>
          <a:noFill/>
        </p:spPr>
        <p:txBody>
          <a:bodyPr wrap="square" rtlCol="0">
            <a:spAutoFit/>
          </a:bodyPr>
          <a:lstStyle/>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a:t>
            </a:r>
            <a:r>
              <a:rPr lang="en-US" sz="1200" b="1"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rd</a:t>
            </a: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triennium</a:t>
            </a:r>
          </a:p>
          <a:p>
            <a:pPr algn="ct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(2020-2023)</a:t>
            </a:r>
          </a:p>
        </p:txBody>
      </p:sp>
      <p:cxnSp>
        <p:nvCxnSpPr>
          <p:cNvPr id="19" name="Straight Connector 18">
            <a:extLst>
              <a:ext uri="{FF2B5EF4-FFF2-40B4-BE49-F238E27FC236}">
                <a16:creationId xmlns:a16="http://schemas.microsoft.com/office/drawing/2014/main" id="{48AB5EEA-B59F-8B4B-B17A-3404367BD60D}"/>
              </a:ext>
            </a:extLst>
          </p:cNvPr>
          <p:cNvCxnSpPr>
            <a:cxnSpLocks/>
          </p:cNvCxnSpPr>
          <p:nvPr/>
        </p:nvCxnSpPr>
        <p:spPr>
          <a:xfrm>
            <a:off x="7656712" y="2525091"/>
            <a:ext cx="527160" cy="0"/>
          </a:xfrm>
          <a:prstGeom prst="line">
            <a:avLst/>
          </a:prstGeom>
          <a:ln>
            <a:solidFill>
              <a:srgbClr val="00A04E"/>
            </a:solidFill>
            <a:prstDash val="sysDot"/>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7F311A2F-89EE-424F-A240-98F82006D0FF}"/>
              </a:ext>
            </a:extLst>
          </p:cNvPr>
          <p:cNvCxnSpPr>
            <a:cxnSpLocks/>
          </p:cNvCxnSpPr>
          <p:nvPr/>
        </p:nvCxnSpPr>
        <p:spPr>
          <a:xfrm flipV="1">
            <a:off x="8183872" y="2023559"/>
            <a:ext cx="1" cy="509248"/>
          </a:xfrm>
          <a:prstGeom prst="line">
            <a:avLst/>
          </a:prstGeom>
          <a:ln>
            <a:solidFill>
              <a:srgbClr val="00A04E"/>
            </a:solidFill>
            <a:prstDash val="sysDot"/>
          </a:ln>
        </p:spPr>
        <p:style>
          <a:lnRef idx="2">
            <a:schemeClr val="accent4"/>
          </a:lnRef>
          <a:fillRef idx="0">
            <a:schemeClr val="accent4"/>
          </a:fillRef>
          <a:effectRef idx="1">
            <a:schemeClr val="accent4"/>
          </a:effectRef>
          <a:fontRef idx="minor">
            <a:schemeClr val="tx1"/>
          </a:fontRef>
        </p:style>
      </p:cxnSp>
      <p:pic>
        <p:nvPicPr>
          <p:cNvPr id="23" name="Picture 22">
            <a:extLst>
              <a:ext uri="{FF2B5EF4-FFF2-40B4-BE49-F238E27FC236}">
                <a16:creationId xmlns:a16="http://schemas.microsoft.com/office/drawing/2014/main" id="{F62B37B9-E46D-8640-AF01-FA1428B660E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4073" y="1336245"/>
            <a:ext cx="679599" cy="679599"/>
          </a:xfrm>
          <a:prstGeom prst="rect">
            <a:avLst/>
          </a:prstGeom>
        </p:spPr>
      </p:pic>
      <p:cxnSp>
        <p:nvCxnSpPr>
          <p:cNvPr id="30" name="Straight Connector 29">
            <a:extLst>
              <a:ext uri="{FF2B5EF4-FFF2-40B4-BE49-F238E27FC236}">
                <a16:creationId xmlns:a16="http://schemas.microsoft.com/office/drawing/2014/main" id="{2E580A41-4F38-DD4F-AF46-4B6F2CD849B9}"/>
              </a:ext>
            </a:extLst>
          </p:cNvPr>
          <p:cNvCxnSpPr>
            <a:cxnSpLocks/>
          </p:cNvCxnSpPr>
          <p:nvPr/>
        </p:nvCxnSpPr>
        <p:spPr>
          <a:xfrm flipV="1">
            <a:off x="4587263" y="1468058"/>
            <a:ext cx="796770" cy="2158"/>
          </a:xfrm>
          <a:prstGeom prst="line">
            <a:avLst/>
          </a:prstGeom>
          <a:ln>
            <a:solidFill>
              <a:srgbClr val="F1693B"/>
            </a:solidFill>
            <a:prstDash val="sysDot"/>
          </a:ln>
        </p:spPr>
        <p:style>
          <a:lnRef idx="2">
            <a:schemeClr val="accent4"/>
          </a:lnRef>
          <a:fillRef idx="0">
            <a:schemeClr val="accent4"/>
          </a:fillRef>
          <a:effectRef idx="1">
            <a:schemeClr val="accent4"/>
          </a:effectRef>
          <a:fontRef idx="minor">
            <a:schemeClr val="tx1"/>
          </a:fontRef>
        </p:style>
      </p:cxnSp>
      <p:cxnSp>
        <p:nvCxnSpPr>
          <p:cNvPr id="31" name="Straight Connector 30">
            <a:extLst>
              <a:ext uri="{FF2B5EF4-FFF2-40B4-BE49-F238E27FC236}">
                <a16:creationId xmlns:a16="http://schemas.microsoft.com/office/drawing/2014/main" id="{5E03510E-2CB1-E847-8C70-5DC100ADCD5F}"/>
              </a:ext>
            </a:extLst>
          </p:cNvPr>
          <p:cNvCxnSpPr>
            <a:cxnSpLocks/>
          </p:cNvCxnSpPr>
          <p:nvPr/>
        </p:nvCxnSpPr>
        <p:spPr>
          <a:xfrm flipV="1">
            <a:off x="4587263" y="960968"/>
            <a:ext cx="1" cy="509248"/>
          </a:xfrm>
          <a:prstGeom prst="line">
            <a:avLst/>
          </a:prstGeom>
          <a:ln>
            <a:solidFill>
              <a:srgbClr val="F1693B"/>
            </a:solidFill>
            <a:prstDash val="sysDot"/>
          </a:ln>
        </p:spPr>
        <p:style>
          <a:lnRef idx="2">
            <a:schemeClr val="accent4"/>
          </a:lnRef>
          <a:fillRef idx="0">
            <a:schemeClr val="accent4"/>
          </a:fillRef>
          <a:effectRef idx="1">
            <a:schemeClr val="accent4"/>
          </a:effectRef>
          <a:fontRef idx="minor">
            <a:schemeClr val="tx1"/>
          </a:fontRef>
        </p:style>
      </p:cxnSp>
      <p:pic>
        <p:nvPicPr>
          <p:cNvPr id="17" name="Picture 16">
            <a:extLst>
              <a:ext uri="{FF2B5EF4-FFF2-40B4-BE49-F238E27FC236}">
                <a16:creationId xmlns:a16="http://schemas.microsoft.com/office/drawing/2014/main" id="{E3725522-BA50-774B-900B-7B7737565B6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47395" y="561706"/>
            <a:ext cx="681486" cy="681486"/>
          </a:xfrm>
          <a:prstGeom prst="rect">
            <a:avLst/>
          </a:prstGeom>
        </p:spPr>
      </p:pic>
      <p:cxnSp>
        <p:nvCxnSpPr>
          <p:cNvPr id="36" name="Straight Connector 35">
            <a:extLst>
              <a:ext uri="{FF2B5EF4-FFF2-40B4-BE49-F238E27FC236}">
                <a16:creationId xmlns:a16="http://schemas.microsoft.com/office/drawing/2014/main" id="{53DE8E8B-BA2E-DA44-9C99-4359B26F501E}"/>
              </a:ext>
            </a:extLst>
          </p:cNvPr>
          <p:cNvCxnSpPr>
            <a:cxnSpLocks/>
          </p:cNvCxnSpPr>
          <p:nvPr/>
        </p:nvCxnSpPr>
        <p:spPr>
          <a:xfrm flipV="1">
            <a:off x="4457317" y="3689377"/>
            <a:ext cx="796770" cy="2158"/>
          </a:xfrm>
          <a:prstGeom prst="line">
            <a:avLst/>
          </a:prstGeom>
          <a:ln>
            <a:solidFill>
              <a:srgbClr val="FBC445"/>
            </a:solidFill>
            <a:prstDash val="sysDot"/>
          </a:ln>
        </p:spPr>
        <p:style>
          <a:lnRef idx="2">
            <a:schemeClr val="accent4"/>
          </a:lnRef>
          <a:fillRef idx="0">
            <a:schemeClr val="accent4"/>
          </a:fillRef>
          <a:effectRef idx="1">
            <a:schemeClr val="accent4"/>
          </a:effectRef>
          <a:fontRef idx="minor">
            <a:schemeClr val="tx1"/>
          </a:fontRef>
        </p:style>
      </p:cxnSp>
      <p:cxnSp>
        <p:nvCxnSpPr>
          <p:cNvPr id="37" name="Straight Connector 36">
            <a:extLst>
              <a:ext uri="{FF2B5EF4-FFF2-40B4-BE49-F238E27FC236}">
                <a16:creationId xmlns:a16="http://schemas.microsoft.com/office/drawing/2014/main" id="{390BD44F-5DA9-C04C-9439-9557B108B731}"/>
              </a:ext>
            </a:extLst>
          </p:cNvPr>
          <p:cNvCxnSpPr>
            <a:cxnSpLocks/>
          </p:cNvCxnSpPr>
          <p:nvPr/>
        </p:nvCxnSpPr>
        <p:spPr>
          <a:xfrm flipV="1">
            <a:off x="4457317" y="3182287"/>
            <a:ext cx="1" cy="509248"/>
          </a:xfrm>
          <a:prstGeom prst="line">
            <a:avLst/>
          </a:prstGeom>
          <a:ln>
            <a:solidFill>
              <a:srgbClr val="FBC445"/>
            </a:solidFill>
            <a:prstDash val="sysDot"/>
          </a:ln>
        </p:spPr>
        <p:style>
          <a:lnRef idx="2">
            <a:schemeClr val="accent4"/>
          </a:lnRef>
          <a:fillRef idx="0">
            <a:schemeClr val="accent4"/>
          </a:fillRef>
          <a:effectRef idx="1">
            <a:schemeClr val="accent4"/>
          </a:effectRef>
          <a:fontRef idx="minor">
            <a:schemeClr val="tx1"/>
          </a:fontRef>
        </p:style>
      </p:cxnSp>
      <p:pic>
        <p:nvPicPr>
          <p:cNvPr id="35" name="Picture 34">
            <a:extLst>
              <a:ext uri="{FF2B5EF4-FFF2-40B4-BE49-F238E27FC236}">
                <a16:creationId xmlns:a16="http://schemas.microsoft.com/office/drawing/2014/main" id="{598A7E36-9DE3-CF4C-AB81-F06AE594C7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35143" y="2702656"/>
            <a:ext cx="679599" cy="679599"/>
          </a:xfrm>
          <a:prstGeom prst="rect">
            <a:avLst/>
          </a:prstGeom>
        </p:spPr>
      </p:pic>
      <p:sp>
        <p:nvSpPr>
          <p:cNvPr id="38" name="TextBox 37">
            <a:extLst>
              <a:ext uri="{FF2B5EF4-FFF2-40B4-BE49-F238E27FC236}">
                <a16:creationId xmlns:a16="http://schemas.microsoft.com/office/drawing/2014/main" id="{811ADD59-A77C-9F46-98EC-C1DE7151AA8F}"/>
              </a:ext>
            </a:extLst>
          </p:cNvPr>
          <p:cNvSpPr txBox="1"/>
          <p:nvPr/>
        </p:nvSpPr>
        <p:spPr>
          <a:xfrm>
            <a:off x="2589950" y="525264"/>
            <a:ext cx="1976708" cy="646331"/>
          </a:xfrm>
          <a:prstGeom prst="rect">
            <a:avLst/>
          </a:prstGeom>
          <a:noFill/>
        </p:spPr>
        <p:txBody>
          <a:bodyPr wrap="square" rtlCol="0">
            <a:spAutoFit/>
          </a:bodyPr>
          <a:lstStyle/>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Promotion</a:t>
            </a: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Of the Policy</a:t>
            </a:r>
          </a:p>
        </p:txBody>
      </p:sp>
      <p:sp>
        <p:nvSpPr>
          <p:cNvPr id="39" name="TextBox 38">
            <a:extLst>
              <a:ext uri="{FF2B5EF4-FFF2-40B4-BE49-F238E27FC236}">
                <a16:creationId xmlns:a16="http://schemas.microsoft.com/office/drawing/2014/main" id="{F2D458D4-A05A-454E-9757-2948A409C1FA}"/>
              </a:ext>
            </a:extLst>
          </p:cNvPr>
          <p:cNvSpPr txBox="1"/>
          <p:nvPr/>
        </p:nvSpPr>
        <p:spPr>
          <a:xfrm>
            <a:off x="7072908" y="339502"/>
            <a:ext cx="1795875" cy="923330"/>
          </a:xfrm>
          <a:prstGeom prst="rect">
            <a:avLst/>
          </a:prstGeom>
          <a:noFill/>
        </p:spPr>
        <p:txBody>
          <a:bodyPr wrap="square" rtlCol="0">
            <a:spAutoFit/>
          </a:bodyPr>
          <a:lstStyle/>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Taking action:</a:t>
            </a: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Implementing the Policy</a:t>
            </a:r>
          </a:p>
        </p:txBody>
      </p:sp>
      <p:sp>
        <p:nvSpPr>
          <p:cNvPr id="40" name="TextBox 39">
            <a:extLst>
              <a:ext uri="{FF2B5EF4-FFF2-40B4-BE49-F238E27FC236}">
                <a16:creationId xmlns:a16="http://schemas.microsoft.com/office/drawing/2014/main" id="{F3A9656A-E260-8849-8965-9C33E73555E3}"/>
              </a:ext>
            </a:extLst>
          </p:cNvPr>
          <p:cNvSpPr txBox="1"/>
          <p:nvPr/>
        </p:nvSpPr>
        <p:spPr>
          <a:xfrm>
            <a:off x="2555776" y="3042455"/>
            <a:ext cx="1795875" cy="923330"/>
          </a:xfrm>
          <a:prstGeom prst="rect">
            <a:avLst/>
          </a:prstGeom>
          <a:noFill/>
        </p:spPr>
        <p:txBody>
          <a:bodyPr wrap="square" rtlCol="0">
            <a:spAutoFit/>
          </a:bodyPr>
          <a:lstStyle/>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Evaluation </a:t>
            </a: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review of Policy</a:t>
            </a:r>
          </a:p>
        </p:txBody>
      </p:sp>
    </p:spTree>
    <p:extLst>
      <p:ext uri="{BB962C8B-B14F-4D97-AF65-F5344CB8AC3E}">
        <p14:creationId xmlns:p14="http://schemas.microsoft.com/office/powerpoint/2010/main" val="14555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F65749-F8AE-BE4B-950B-34E862DA14B0}"/>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F702A45-47BF-984A-A12C-FE3DF6400CA5}" type="slidenum">
              <a:rPr lang="en-US" smtClean="0"/>
              <a:pPr/>
              <a:t>13</a:t>
            </a:fld>
            <a:endParaRPr lang="en-US" dirty="0"/>
          </a:p>
        </p:txBody>
      </p:sp>
      <p:sp>
        <p:nvSpPr>
          <p:cNvPr id="6" name="Title 1"/>
          <p:cNvSpPr>
            <a:spLocks noGrp="1"/>
          </p:cNvSpPr>
          <p:nvPr>
            <p:ph type="title"/>
          </p:nvPr>
        </p:nvSpPr>
        <p:spPr>
          <a:xfrm>
            <a:off x="525802" y="565107"/>
            <a:ext cx="6558880" cy="833178"/>
          </a:xfrm>
        </p:spPr>
        <p:txBody>
          <a:bodyPr/>
          <a:lstStyle/>
          <a:p>
            <a:r>
              <a:rPr lang="en-GB" sz="3600" b="1" dirty="0">
                <a:solidFill>
                  <a:schemeClr val="bg1"/>
                </a:solidFill>
              </a:rPr>
              <a:t>Annexes</a:t>
            </a:r>
            <a:endParaRPr lang="en-GB" b="1" dirty="0">
              <a:solidFill>
                <a:schemeClr val="bg1"/>
              </a:solidFill>
            </a:endParaRPr>
          </a:p>
        </p:txBody>
      </p:sp>
      <p:pic>
        <p:nvPicPr>
          <p:cNvPr id="11" name="Picture 10" descr="SCT_Logo_EN_rgb_co.png">
            <a:extLst>
              <a:ext uri="{FF2B5EF4-FFF2-40B4-BE49-F238E27FC236}">
                <a16:creationId xmlns:a16="http://schemas.microsoft.com/office/drawing/2014/main" id="{EBD0CDAE-8C02-7B45-A749-45EC86D7B3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8E2D705-81E5-A244-8B0A-107C713B70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4616" y="-524594"/>
            <a:ext cx="4688422" cy="6223635"/>
          </a:xfrm>
          <a:prstGeom prst="rect">
            <a:avLst/>
          </a:prstGeom>
        </p:spPr>
      </p:pic>
      <p:sp>
        <p:nvSpPr>
          <p:cNvPr id="14" name="TextBox 13">
            <a:extLst>
              <a:ext uri="{FF2B5EF4-FFF2-40B4-BE49-F238E27FC236}">
                <a16:creationId xmlns:a16="http://schemas.microsoft.com/office/drawing/2014/main" id="{B3E9F9EB-014D-E74C-B43B-41F4B2CFF3E8}"/>
              </a:ext>
            </a:extLst>
          </p:cNvPr>
          <p:cNvSpPr txBox="1"/>
          <p:nvPr/>
        </p:nvSpPr>
        <p:spPr>
          <a:xfrm>
            <a:off x="480231" y="1963392"/>
            <a:ext cx="1800200" cy="1200329"/>
          </a:xfrm>
          <a:prstGeom prst="rect">
            <a:avLst/>
          </a:prstGeom>
          <a:noFill/>
        </p:spPr>
        <p:txBody>
          <a:bodyPr wrap="square" rtlCol="0">
            <a:spAutoFit/>
          </a:bodyPr>
          <a:lstStyle/>
          <a:p>
            <a:r>
              <a:rPr lang="en-MY"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Adam Fletcher’s Spiral of Youth Action</a:t>
            </a:r>
          </a:p>
        </p:txBody>
      </p:sp>
    </p:spTree>
    <p:extLst>
      <p:ext uri="{BB962C8B-B14F-4D97-AF65-F5344CB8AC3E}">
        <p14:creationId xmlns:p14="http://schemas.microsoft.com/office/powerpoint/2010/main" val="28585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BCE584F-1E6D-694C-873A-7BD148BC12B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F702A45-47BF-984A-A12C-FE3DF6400CA5}" type="slidenum">
              <a:rPr lang="en-US" smtClean="0"/>
              <a:pPr/>
              <a:t>14</a:t>
            </a:fld>
            <a:endParaRPr lang="en-US" dirty="0"/>
          </a:p>
        </p:txBody>
      </p:sp>
      <p:pic>
        <p:nvPicPr>
          <p:cNvPr id="11" name="Picture 10" descr="SCT_Logo_EN_rgb_co.png">
            <a:extLst>
              <a:ext uri="{FF2B5EF4-FFF2-40B4-BE49-F238E27FC236}">
                <a16:creationId xmlns:a16="http://schemas.microsoft.com/office/drawing/2014/main" id="{EBD0CDAE-8C02-7B45-A749-45EC86D7B3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260B78E5-BB2D-F44F-9C59-B25A952EB1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9760" y="-51470"/>
            <a:ext cx="3874728" cy="5143500"/>
          </a:xfrm>
          <a:prstGeom prst="rect">
            <a:avLst/>
          </a:prstGeom>
        </p:spPr>
      </p:pic>
      <p:sp>
        <p:nvSpPr>
          <p:cNvPr id="20" name="TextBox 19">
            <a:extLst>
              <a:ext uri="{FF2B5EF4-FFF2-40B4-BE49-F238E27FC236}">
                <a16:creationId xmlns:a16="http://schemas.microsoft.com/office/drawing/2014/main" id="{28800EEE-4D0C-4A4B-8E34-DC8F4673B4C6}"/>
              </a:ext>
            </a:extLst>
          </p:cNvPr>
          <p:cNvSpPr txBox="1"/>
          <p:nvPr/>
        </p:nvSpPr>
        <p:spPr>
          <a:xfrm>
            <a:off x="467544" y="1963392"/>
            <a:ext cx="2664296" cy="1200329"/>
          </a:xfrm>
          <a:prstGeom prst="rect">
            <a:avLst/>
          </a:prstGeom>
          <a:noFill/>
        </p:spPr>
        <p:txBody>
          <a:bodyPr wrap="square" rtlCol="0">
            <a:spAutoFit/>
          </a:bodyPr>
          <a:lstStyle/>
          <a:p>
            <a:r>
              <a:rPr lang="en-MY"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Ladder of Young People’s Participation, developed by Roger Hart</a:t>
            </a:r>
          </a:p>
        </p:txBody>
      </p:sp>
      <p:sp>
        <p:nvSpPr>
          <p:cNvPr id="9" name="Title 1">
            <a:extLst>
              <a:ext uri="{FF2B5EF4-FFF2-40B4-BE49-F238E27FC236}">
                <a16:creationId xmlns:a16="http://schemas.microsoft.com/office/drawing/2014/main" id="{8FBE3F9E-D7F9-7D4D-97A9-315A86E14615}"/>
              </a:ext>
            </a:extLst>
          </p:cNvPr>
          <p:cNvSpPr>
            <a:spLocks noGrp="1"/>
          </p:cNvSpPr>
          <p:nvPr>
            <p:ph type="title"/>
          </p:nvPr>
        </p:nvSpPr>
        <p:spPr>
          <a:xfrm>
            <a:off x="525802" y="565107"/>
            <a:ext cx="6558880" cy="833178"/>
          </a:xfrm>
        </p:spPr>
        <p:txBody>
          <a:bodyPr/>
          <a:lstStyle/>
          <a:p>
            <a:r>
              <a:rPr lang="en-GB" sz="3600" b="1" dirty="0">
                <a:solidFill>
                  <a:schemeClr val="bg1"/>
                </a:solidFill>
              </a:rPr>
              <a:t>Annexes</a:t>
            </a:r>
            <a:endParaRPr lang="en-GB" b="1" dirty="0">
              <a:solidFill>
                <a:schemeClr val="bg1"/>
              </a:solidFill>
            </a:endParaRPr>
          </a:p>
        </p:txBody>
      </p:sp>
    </p:spTree>
    <p:extLst>
      <p:ext uri="{BB962C8B-B14F-4D97-AF65-F5344CB8AC3E}">
        <p14:creationId xmlns:p14="http://schemas.microsoft.com/office/powerpoint/2010/main" val="157399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BCE584F-1E6D-694C-873A-7BD148BC12B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F702A45-47BF-984A-A12C-FE3DF6400CA5}" type="slidenum">
              <a:rPr lang="en-US" smtClean="0"/>
              <a:pPr/>
              <a:t>15</a:t>
            </a:fld>
            <a:endParaRPr lang="en-US" dirty="0"/>
          </a:p>
        </p:txBody>
      </p:sp>
      <p:pic>
        <p:nvPicPr>
          <p:cNvPr id="11" name="Picture 10" descr="SCT_Logo_EN_rgb_co.png">
            <a:extLst>
              <a:ext uri="{FF2B5EF4-FFF2-40B4-BE49-F238E27FC236}">
                <a16:creationId xmlns:a16="http://schemas.microsoft.com/office/drawing/2014/main" id="{EBD0CDAE-8C02-7B45-A749-45EC86D7B3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368C58F-839C-E943-A703-F7E836E094A7}"/>
              </a:ext>
            </a:extLst>
          </p:cNvPr>
          <p:cNvSpPr txBox="1"/>
          <p:nvPr/>
        </p:nvSpPr>
        <p:spPr>
          <a:xfrm>
            <a:off x="467544" y="1779662"/>
            <a:ext cx="3528392" cy="1477328"/>
          </a:xfrm>
          <a:prstGeom prst="rect">
            <a:avLst/>
          </a:prstGeom>
          <a:noFill/>
        </p:spPr>
        <p:txBody>
          <a:bodyPr wrap="square" rtlCol="0">
            <a:spAutoFit/>
          </a:bodyPr>
          <a:lstStyle/>
          <a:p>
            <a:r>
              <a:rPr lang="en-MY"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Framework for a Strategy on Youth Involvement, with indicators of success to be achieved by 2020</a:t>
            </a:r>
          </a:p>
          <a:p>
            <a:endParaRPr lang="en-GB"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9" name="Title 1">
            <a:extLst>
              <a:ext uri="{FF2B5EF4-FFF2-40B4-BE49-F238E27FC236}">
                <a16:creationId xmlns:a16="http://schemas.microsoft.com/office/drawing/2014/main" id="{DCA08514-3917-F640-A04E-158E3F51D78C}"/>
              </a:ext>
            </a:extLst>
          </p:cNvPr>
          <p:cNvSpPr>
            <a:spLocks noGrp="1"/>
          </p:cNvSpPr>
          <p:nvPr>
            <p:ph type="title"/>
          </p:nvPr>
        </p:nvSpPr>
        <p:spPr>
          <a:xfrm>
            <a:off x="525802" y="565107"/>
            <a:ext cx="6558880" cy="833178"/>
          </a:xfrm>
        </p:spPr>
        <p:txBody>
          <a:bodyPr/>
          <a:lstStyle/>
          <a:p>
            <a:r>
              <a:rPr lang="en-GB" sz="3600" b="1" dirty="0">
                <a:solidFill>
                  <a:schemeClr val="bg1"/>
                </a:solidFill>
              </a:rPr>
              <a:t>Annexes</a:t>
            </a:r>
            <a:endParaRPr lang="en-GB" b="1" dirty="0">
              <a:solidFill>
                <a:schemeClr val="bg1"/>
              </a:solidFill>
            </a:endParaRPr>
          </a:p>
        </p:txBody>
      </p:sp>
      <p:sp>
        <p:nvSpPr>
          <p:cNvPr id="3" name="TextBox 2">
            <a:extLst>
              <a:ext uri="{FF2B5EF4-FFF2-40B4-BE49-F238E27FC236}">
                <a16:creationId xmlns:a16="http://schemas.microsoft.com/office/drawing/2014/main" id="{BFA2462F-2A96-9546-9323-BCC1AB9B9001}"/>
              </a:ext>
            </a:extLst>
          </p:cNvPr>
          <p:cNvSpPr txBox="1"/>
          <p:nvPr/>
        </p:nvSpPr>
        <p:spPr>
          <a:xfrm>
            <a:off x="4789004" y="771550"/>
            <a:ext cx="3528392" cy="3693319"/>
          </a:xfrm>
          <a:prstGeom prst="rect">
            <a:avLst/>
          </a:prstGeom>
          <a:noFill/>
        </p:spPr>
        <p:txBody>
          <a:bodyPr wrap="square" rtlCol="0">
            <a:spAutoFit/>
          </a:bodyPr>
          <a:lstStyle/>
          <a:p>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framework for the strategy for Youth Involvement sets out the results which will help NSOs to improve the educational opportunities available to young people in Scouting. These results cover four topics: </a:t>
            </a:r>
          </a:p>
          <a:p>
            <a:pPr marL="285750" indent="-285750">
              <a:buFont typeface="Arial" panose="020B0604020202020204" pitchFamily="34" charset="0"/>
              <a:buChar char="•"/>
            </a:pPr>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Policies and Structures</a:t>
            </a:r>
          </a:p>
          <a:p>
            <a:pPr marL="285750" indent="-285750">
              <a:buFont typeface="Arial" panose="020B0604020202020204" pitchFamily="34" charset="0"/>
              <a:buChar char="•"/>
            </a:pPr>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Programme Support</a:t>
            </a:r>
          </a:p>
          <a:p>
            <a:pPr marL="285750" indent="-285750">
              <a:buFont typeface="Arial" panose="020B0604020202020204" pitchFamily="34" charset="0"/>
              <a:buChar char="•"/>
            </a:pPr>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Communications </a:t>
            </a:r>
          </a:p>
          <a:p>
            <a:pPr marL="285750" indent="-285750">
              <a:buFont typeface="Arial" panose="020B0604020202020204" pitchFamily="34" charset="0"/>
              <a:buChar char="•"/>
            </a:pPr>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Attitudes</a:t>
            </a:r>
          </a:p>
          <a:p>
            <a:endParaRPr lang="en-GB"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02037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P08052011_3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err="1">
                <a:solidFill>
                  <a:schemeClr val="bg1"/>
                </a:solidFill>
                <a:latin typeface="Helvetica Neue Medium" charset="0"/>
                <a:cs typeface="Helvetica Neue Medium" charset="0"/>
              </a:rPr>
              <a:t>Thank</a:t>
            </a:r>
            <a:r>
              <a:rPr lang="fr-CH" sz="6000" b="1" dirty="0">
                <a:solidFill>
                  <a:schemeClr val="bg1"/>
                </a:solidFill>
                <a:latin typeface="Helvetica Neue Medium" charset="0"/>
                <a:cs typeface="Helvetica Neue Medium" charset="0"/>
              </a:rPr>
              <a:t> You</a:t>
            </a:r>
          </a:p>
        </p:txBody>
      </p:sp>
      <p:sp>
        <p:nvSpPr>
          <p:cNvPr id="10" name="Rectangle 9"/>
          <p:cNvSpPr/>
          <p:nvPr/>
        </p:nvSpPr>
        <p:spPr>
          <a:xfrm>
            <a:off x="381000" y="339725"/>
            <a:ext cx="4191000" cy="1569660"/>
          </a:xfrm>
          <a:prstGeom prst="rect">
            <a:avLst/>
          </a:prstGeom>
        </p:spPr>
        <p:txBody>
          <a:bodyPr>
            <a:spAutoFit/>
          </a:bodyPr>
          <a:lstStyle/>
          <a:p>
            <a:pPr>
              <a:lnSpc>
                <a:spcPct val="80000"/>
              </a:lnSpc>
              <a:defRPr/>
            </a:pPr>
            <a:r>
              <a:rPr lang="en-US" sz="2400" b="1" spc="40" dirty="0">
                <a:solidFill>
                  <a:srgbClr val="FFC000"/>
                </a:solidFill>
                <a:latin typeface="Helvetica Neue"/>
                <a:cs typeface="Helvetica Neue"/>
              </a:rPr>
              <a:t>50 MILLION </a:t>
            </a:r>
            <a:r>
              <a:rPr lang="en-US" sz="2400" b="1" spc="40" dirty="0">
                <a:solidFill>
                  <a:srgbClr val="FFFFFF"/>
                </a:solidFill>
                <a:latin typeface="Helvetica Neue"/>
                <a:cs typeface="Helvetica Neue"/>
              </a:rPr>
              <a:t>SCOUTS </a:t>
            </a:r>
            <a:br>
              <a:rPr lang="en-US" sz="2400" b="1" spc="40" dirty="0">
                <a:solidFill>
                  <a:srgbClr val="FFFFFF"/>
                </a:solidFill>
                <a:latin typeface="Helvetica Neue"/>
                <a:cs typeface="Helvetica Neue"/>
              </a:rPr>
            </a:br>
            <a:r>
              <a:rPr lang="en-US" sz="2400" b="1" spc="40" dirty="0">
                <a:solidFill>
                  <a:srgbClr val="FFFFFF"/>
                </a:solidFill>
                <a:latin typeface="Helvetica Neue"/>
                <a:cs typeface="Helvetica Neue"/>
              </a:rPr>
              <a:t>IN OVER </a:t>
            </a:r>
            <a:r>
              <a:rPr lang="en-US" sz="2400" b="1" spc="40" dirty="0">
                <a:solidFill>
                  <a:srgbClr val="FFC000"/>
                </a:solidFill>
                <a:latin typeface="Helvetica Neue"/>
                <a:cs typeface="Helvetica Neue"/>
              </a:rPr>
              <a:t>220 COUNTRIES</a:t>
            </a:r>
          </a:p>
          <a:p>
            <a:pPr>
              <a:lnSpc>
                <a:spcPct val="80000"/>
              </a:lnSpc>
              <a:defRPr/>
            </a:pPr>
            <a:r>
              <a:rPr lang="en-US" sz="2400" b="1" spc="40" dirty="0">
                <a:solidFill>
                  <a:srgbClr val="FFC000"/>
                </a:solidFill>
                <a:latin typeface="Helvetica Neue"/>
                <a:cs typeface="Helvetica Neue"/>
              </a:rPr>
              <a:t>AND TERRITORIES </a:t>
            </a:r>
            <a:br>
              <a:rPr lang="en-US" sz="2400" b="1" spc="40" dirty="0">
                <a:solidFill>
                  <a:srgbClr val="FFFFFF"/>
                </a:solidFill>
                <a:latin typeface="Helvetica Neue"/>
                <a:cs typeface="Helvetica Neue"/>
              </a:rPr>
            </a:br>
            <a:r>
              <a:rPr lang="en-US" sz="2400" b="1" spc="40" dirty="0">
                <a:solidFill>
                  <a:srgbClr val="FFFFFF"/>
                </a:solidFill>
                <a:latin typeface="Helvetica Neue"/>
                <a:cs typeface="Helvetica Neue"/>
              </a:rPr>
              <a:t>ARE CREATING </a:t>
            </a:r>
          </a:p>
          <a:p>
            <a:pPr>
              <a:lnSpc>
                <a:spcPct val="80000"/>
              </a:lnSpc>
              <a:defRPr/>
            </a:pPr>
            <a:r>
              <a:rPr lang="en-US" sz="2400" b="1" spc="40" dirty="0">
                <a:solidFill>
                  <a:srgbClr val="FFFFFF"/>
                </a:solidFill>
                <a:latin typeface="Helvetica Neue"/>
                <a:cs typeface="Helvetica Neue"/>
              </a:rPr>
              <a:t>A BETTER WORLD… </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663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nodeType="afterGroup">
                            <p:stCondLst>
                              <p:cond delay="2000"/>
                            </p:stCondLst>
                            <p:childTnLst>
                              <p:par>
                                <p:cTn id="9" presetID="10"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7" name="Title 21"/>
          <p:cNvSpPr txBox="1">
            <a:spLocks/>
          </p:cNvSpPr>
          <p:nvPr/>
        </p:nvSpPr>
        <p:spPr bwMode="auto">
          <a:xfrm>
            <a:off x="4710519"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385485" y="2341100"/>
            <a:ext cx="9144000"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World Scout Youth </a:t>
            </a:r>
          </a:p>
          <a:p>
            <a:pPr algn="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involvement Policy </a:t>
            </a:r>
          </a:p>
        </p:txBody>
      </p:sp>
      <p:sp>
        <p:nvSpPr>
          <p:cNvPr id="2" name="Rectangle 1">
            <a:extLst>
              <a:ext uri="{FF2B5EF4-FFF2-40B4-BE49-F238E27FC236}">
                <a16:creationId xmlns:a16="http://schemas.microsoft.com/office/drawing/2014/main" id="{CAA86694-4549-6845-A201-9B2AAC5CBB42}"/>
              </a:ext>
            </a:extLst>
          </p:cNvPr>
          <p:cNvSpPr/>
          <p:nvPr/>
        </p:nvSpPr>
        <p:spPr>
          <a:xfrm>
            <a:off x="7433125" y="3606686"/>
            <a:ext cx="1998007" cy="314350"/>
          </a:xfrm>
          <a:prstGeom prst="rect">
            <a:avLst/>
          </a:prstGeom>
          <a:solidFill>
            <a:srgbClr val="AABA0A"/>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US" sz="900" dirty="0">
                <a:latin typeface="Futura Book" pitchFamily="2" charset="0"/>
              </a:rPr>
              <a:t>YOUTH PROGRAMME</a:t>
            </a:r>
            <a:endParaRPr lang="en-US" sz="1000" dirty="0">
              <a:latin typeface="Futura Book" pitchFamily="2" charset="0"/>
            </a:endParaRPr>
          </a:p>
        </p:txBody>
      </p:sp>
      <p:pic>
        <p:nvPicPr>
          <p:cNvPr id="12" name="Picture 11" descr="SCT_Logo_EN_rgb_co.png">
            <a:extLst>
              <a:ext uri="{FF2B5EF4-FFF2-40B4-BE49-F238E27FC236}">
                <a16:creationId xmlns:a16="http://schemas.microsoft.com/office/drawing/2014/main" id="{3D69F897-32D9-D041-8CCF-07278FD905B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3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3</a:t>
            </a:fld>
            <a:endParaRPr lang="en-US" dirty="0"/>
          </a:p>
        </p:txBody>
      </p:sp>
      <p:pic>
        <p:nvPicPr>
          <p:cNvPr id="11" name="Picture 10" descr="a-father-cycling-on-a-small-childs-bicycle-with-his-son-in-his-arms-BN8HKJ.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6469" y="771550"/>
            <a:ext cx="2548019" cy="3814664"/>
          </a:xfrm>
          <a:prstGeom prst="rect">
            <a:avLst/>
          </a:prstGeom>
        </p:spPr>
      </p:pic>
      <p:pic>
        <p:nvPicPr>
          <p:cNvPr id="12" name="Picture 11" descr="teach_bike_ride_photodisc.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03242" y="771550"/>
            <a:ext cx="2524942" cy="3795886"/>
          </a:xfrm>
          <a:prstGeom prst="rect">
            <a:avLst/>
          </a:prstGeom>
        </p:spPr>
      </p:pic>
      <p:sp>
        <p:nvSpPr>
          <p:cNvPr id="2" name="TextBox 1"/>
          <p:cNvSpPr txBox="1"/>
          <p:nvPr/>
        </p:nvSpPr>
        <p:spPr>
          <a:xfrm>
            <a:off x="460020" y="1009338"/>
            <a:ext cx="3052013" cy="2554545"/>
          </a:xfrm>
          <a:prstGeom prst="rect">
            <a:avLst/>
          </a:prstGeom>
          <a:noFill/>
        </p:spPr>
        <p:txBody>
          <a:bodyPr wrap="square" rtlCol="0">
            <a:spAutoFit/>
          </a:bodyPr>
          <a:lstStyle/>
          <a:p>
            <a:r>
              <a:rPr lang="en-US" sz="3200" b="1" dirty="0">
                <a:solidFill>
                  <a:schemeClr val="bg1"/>
                </a:solidFill>
                <a:latin typeface="Helvetica Neue Medium" panose="02000503000000020004" pitchFamily="2" charset="0"/>
              </a:rPr>
              <a:t>How to make</a:t>
            </a:r>
          </a:p>
          <a:p>
            <a:r>
              <a:rPr lang="en-US" sz="3200" b="1" dirty="0">
                <a:solidFill>
                  <a:schemeClr val="bg1"/>
                </a:solidFill>
                <a:latin typeface="Helvetica Neue Medium" panose="02000503000000020004" pitchFamily="2" charset="0"/>
              </a:rPr>
              <a:t>young people </a:t>
            </a:r>
          </a:p>
          <a:p>
            <a:r>
              <a:rPr lang="en-US" sz="3200" b="1" dirty="0">
                <a:solidFill>
                  <a:schemeClr val="bg1"/>
                </a:solidFill>
                <a:latin typeface="Helvetica Neue Medium" panose="02000503000000020004" pitchFamily="2" charset="0"/>
              </a:rPr>
              <a:t>learn to be Involved … </a:t>
            </a:r>
            <a:br>
              <a:rPr lang="en-US" sz="3200" b="1" dirty="0">
                <a:solidFill>
                  <a:schemeClr val="bg1"/>
                </a:solidFill>
                <a:latin typeface="Helvetica Neue Medium" panose="02000503000000020004" pitchFamily="2" charset="0"/>
              </a:rPr>
            </a:br>
            <a:r>
              <a:rPr lang="en-US" sz="3200" b="1" dirty="0">
                <a:solidFill>
                  <a:schemeClr val="bg1"/>
                </a:solidFill>
                <a:latin typeface="Helvetica Neue Medium" panose="02000503000000020004" pitchFamily="2" charset="0"/>
              </a:rPr>
              <a:t>A or B? </a:t>
            </a:r>
          </a:p>
        </p:txBody>
      </p:sp>
      <p:sp>
        <p:nvSpPr>
          <p:cNvPr id="10" name="TextBox 9"/>
          <p:cNvSpPr txBox="1"/>
          <p:nvPr/>
        </p:nvSpPr>
        <p:spPr>
          <a:xfrm>
            <a:off x="6416469" y="781909"/>
            <a:ext cx="531795" cy="369332"/>
          </a:xfrm>
          <a:prstGeom prst="rect">
            <a:avLst/>
          </a:prstGeom>
          <a:noFill/>
        </p:spPr>
        <p:txBody>
          <a:bodyPr wrap="square" rtlCol="0">
            <a:spAutoFit/>
          </a:bodyPr>
          <a:lstStyle/>
          <a:p>
            <a:pPr algn="ctr"/>
            <a:r>
              <a:rPr lang="en-US" dirty="0">
                <a:latin typeface="Helvetica Neue Medium" panose="02000503000000020004" pitchFamily="2" charset="0"/>
              </a:rPr>
              <a:t>B</a:t>
            </a:r>
            <a:r>
              <a:rPr lang="en-US" dirty="0">
                <a:solidFill>
                  <a:srgbClr val="7030A0"/>
                </a:solidFill>
                <a:latin typeface="Helvetica Neue Medium" panose="02000503000000020004" pitchFamily="2" charset="0"/>
              </a:rPr>
              <a:t> </a:t>
            </a:r>
          </a:p>
        </p:txBody>
      </p:sp>
      <p:sp>
        <p:nvSpPr>
          <p:cNvPr id="13" name="TextBox 12"/>
          <p:cNvSpPr txBox="1"/>
          <p:nvPr/>
        </p:nvSpPr>
        <p:spPr>
          <a:xfrm>
            <a:off x="3703242" y="781909"/>
            <a:ext cx="531795" cy="369332"/>
          </a:xfrm>
          <a:prstGeom prst="rect">
            <a:avLst/>
          </a:prstGeom>
          <a:noFill/>
        </p:spPr>
        <p:txBody>
          <a:bodyPr wrap="square" rtlCol="0">
            <a:spAutoFit/>
          </a:bodyPr>
          <a:lstStyle/>
          <a:p>
            <a:pPr algn="ctr"/>
            <a:r>
              <a:rPr lang="en-US" dirty="0">
                <a:latin typeface="Helvetica Neue Medium" panose="02000503000000020004" pitchFamily="2" charset="0"/>
              </a:rPr>
              <a:t>A </a:t>
            </a:r>
          </a:p>
        </p:txBody>
      </p:sp>
      <p:pic>
        <p:nvPicPr>
          <p:cNvPr id="15" name="Picture 14" descr="SCT_Logo_EN_rgb_co.png">
            <a:extLst>
              <a:ext uri="{FF2B5EF4-FFF2-40B4-BE49-F238E27FC236}">
                <a16:creationId xmlns:a16="http://schemas.microsoft.com/office/drawing/2014/main" id="{47AA57AB-EC32-E544-BA38-80C04FFE15A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7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4</a:t>
            </a:fld>
            <a:endParaRPr lang="en-US" dirty="0"/>
          </a:p>
        </p:txBody>
      </p:sp>
      <p:pic>
        <p:nvPicPr>
          <p:cNvPr id="8" name="Picture 7" descr="Brownsea-2.jpg"/>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9144000" cy="5142380"/>
          </a:xfrm>
          <a:prstGeom prst="rect">
            <a:avLst/>
          </a:prstGeom>
        </p:spPr>
      </p:pic>
      <p:pic>
        <p:nvPicPr>
          <p:cNvPr id="2" name="Picture 1" descr="Screen Shot 2015-01-21 at 9.42.16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3808" y="1009439"/>
            <a:ext cx="3434915" cy="242773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640" y="433375"/>
            <a:ext cx="2458870" cy="3491714"/>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512" y="433375"/>
            <a:ext cx="2324678" cy="3505200"/>
          </a:xfrm>
          <a:prstGeom prst="rect">
            <a:avLst/>
          </a:prstGeom>
        </p:spPr>
      </p:pic>
      <p:pic>
        <p:nvPicPr>
          <p:cNvPr id="10" name="Picture 9" descr="SCT_Logo_EN_rgb_co.png">
            <a:extLst>
              <a:ext uri="{FF2B5EF4-FFF2-40B4-BE49-F238E27FC236}">
                <a16:creationId xmlns:a16="http://schemas.microsoft.com/office/drawing/2014/main" id="{D21A551B-F3A5-104F-AABE-1F4E8D50BA7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43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55DABB-F0CB-5E45-83B8-9431CAFA9AD8}"/>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F702A45-47BF-984A-A12C-FE3DF6400CA5}" type="slidenum">
              <a:rPr lang="en-US" smtClean="0"/>
              <a:pPr/>
              <a:t>5</a:t>
            </a:fld>
            <a:endParaRPr lang="en-US" dirty="0"/>
          </a:p>
        </p:txBody>
      </p:sp>
      <p:sp>
        <p:nvSpPr>
          <p:cNvPr id="10" name="Rectangle 9"/>
          <p:cNvSpPr/>
          <p:nvPr/>
        </p:nvSpPr>
        <p:spPr>
          <a:xfrm>
            <a:off x="5045555" y="843558"/>
            <a:ext cx="3672408" cy="3785652"/>
          </a:xfrm>
          <a:prstGeom prst="rect">
            <a:avLst/>
          </a:prstGeom>
        </p:spPr>
        <p:txBody>
          <a:bodyPr wrap="square">
            <a:spAutoFit/>
          </a:bodyPr>
          <a:lstStyle/>
          <a:p>
            <a:r>
              <a:rPr lang="en-GB" sz="2000" dirty="0">
                <a:solidFill>
                  <a:schemeClr val="bg1"/>
                </a:solidFill>
                <a:latin typeface="Helvetica Neue Medium" panose="02000503000000020004" pitchFamily="2" charset="0"/>
              </a:rPr>
              <a:t>Scouting is a </a:t>
            </a:r>
            <a:r>
              <a:rPr lang="en-GB" sz="2000" b="1" dirty="0">
                <a:solidFill>
                  <a:schemeClr val="bg1"/>
                </a:solidFill>
                <a:latin typeface="Helvetica Neue Medium" panose="02000503000000020004" pitchFamily="2" charset="0"/>
              </a:rPr>
              <a:t>Movement of young people</a:t>
            </a:r>
            <a:r>
              <a:rPr lang="en-GB" sz="2000" dirty="0">
                <a:solidFill>
                  <a:schemeClr val="bg1"/>
                </a:solidFill>
                <a:latin typeface="Helvetica Neue Medium" panose="02000503000000020004" pitchFamily="2" charset="0"/>
              </a:rPr>
              <a:t>, supported by adults; it is NOT a Movement for young people managed by adults only. </a:t>
            </a:r>
          </a:p>
          <a:p>
            <a:endParaRPr lang="en-GB" sz="2000" dirty="0">
              <a:solidFill>
                <a:schemeClr val="bg1"/>
              </a:solidFill>
              <a:latin typeface="Helvetica Neue Medium" panose="02000503000000020004" pitchFamily="2" charset="0"/>
            </a:endParaRPr>
          </a:p>
          <a:p>
            <a:r>
              <a:rPr lang="en-GB" sz="2000" dirty="0">
                <a:solidFill>
                  <a:schemeClr val="bg1"/>
                </a:solidFill>
                <a:latin typeface="Helvetica Neue Medium" panose="02000503000000020004" pitchFamily="2" charset="0"/>
              </a:rPr>
              <a:t>Thus, Scouting offers the </a:t>
            </a:r>
            <a:r>
              <a:rPr lang="en-GB" sz="2000" b="1" dirty="0">
                <a:solidFill>
                  <a:schemeClr val="bg1"/>
                </a:solidFill>
                <a:latin typeface="Helvetica Neue Medium" panose="02000503000000020004" pitchFamily="2" charset="0"/>
              </a:rPr>
              <a:t>potential for a learning community</a:t>
            </a:r>
            <a:r>
              <a:rPr lang="en-GB" sz="2000" dirty="0">
                <a:solidFill>
                  <a:schemeClr val="bg1"/>
                </a:solidFill>
                <a:latin typeface="Helvetica Neue Medium" panose="02000503000000020004" pitchFamily="2" charset="0"/>
              </a:rPr>
              <a:t> of young people and adults, working together in a partnership of enthusiasm and experience.</a:t>
            </a:r>
          </a:p>
        </p:txBody>
      </p:sp>
      <p:sp>
        <p:nvSpPr>
          <p:cNvPr id="2" name="TextBox 1">
            <a:extLst>
              <a:ext uri="{FF2B5EF4-FFF2-40B4-BE49-F238E27FC236}">
                <a16:creationId xmlns:a16="http://schemas.microsoft.com/office/drawing/2014/main" id="{6F4A6741-83B9-C844-83BE-0CE7D555B537}"/>
              </a:ext>
            </a:extLst>
          </p:cNvPr>
          <p:cNvSpPr txBox="1"/>
          <p:nvPr/>
        </p:nvSpPr>
        <p:spPr>
          <a:xfrm>
            <a:off x="552624" y="1047750"/>
            <a:ext cx="2428870" cy="1754326"/>
          </a:xfrm>
          <a:prstGeom prst="rect">
            <a:avLst/>
          </a:prstGeom>
          <a:noFill/>
        </p:spPr>
        <p:txBody>
          <a:bodyPr wrap="none" rtlCol="0">
            <a:spAutoFit/>
          </a:bodyPr>
          <a:lstStyle/>
          <a:p>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 Basic </a:t>
            </a:r>
          </a:p>
          <a:p>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Principle</a:t>
            </a:r>
          </a:p>
          <a:p>
            <a:endParaRPr lang="en-US" sz="3600" dirty="0"/>
          </a:p>
        </p:txBody>
      </p:sp>
      <p:pic>
        <p:nvPicPr>
          <p:cNvPr id="9" name="Picture 8" descr="SCT_Logo_EN_rgb_co.png">
            <a:extLst>
              <a:ext uri="{FF2B5EF4-FFF2-40B4-BE49-F238E27FC236}">
                <a16:creationId xmlns:a16="http://schemas.microsoft.com/office/drawing/2014/main" id="{AA59A288-3D87-FB44-BFD5-3DBAC1ADB5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862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803B7E-B7BE-F74F-A959-97458B321E37}"/>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p:cNvSpPr>
            <a:spLocks noGrp="1"/>
          </p:cNvSpPr>
          <p:nvPr>
            <p:ph type="title"/>
          </p:nvPr>
        </p:nvSpPr>
        <p:spPr>
          <a:xfrm>
            <a:off x="533400" y="1047750"/>
            <a:ext cx="3030488" cy="833178"/>
          </a:xfrm>
        </p:spPr>
        <p:txBody>
          <a:bodyPr/>
          <a:lstStyle/>
          <a:p>
            <a:r>
              <a:rPr lang="en-GB" sz="3600" b="1" dirty="0">
                <a:solidFill>
                  <a:schemeClr val="bg1"/>
                </a:solidFill>
              </a:rPr>
              <a:t>What is youth involvement? </a:t>
            </a:r>
          </a:p>
        </p:txBody>
      </p:sp>
      <p:sp>
        <p:nvSpPr>
          <p:cNvPr id="4" name="Slide Number Placeholder 3"/>
          <p:cNvSpPr>
            <a:spLocks noGrp="1"/>
          </p:cNvSpPr>
          <p:nvPr>
            <p:ph type="sldNum" sz="quarter" idx="12"/>
          </p:nvPr>
        </p:nvSpPr>
        <p:spPr/>
        <p:txBody>
          <a:bodyPr/>
          <a:lstStyle/>
          <a:p>
            <a:fld id="{5F702A45-47BF-984A-A12C-FE3DF6400CA5}" type="slidenum">
              <a:rPr lang="en-US" smtClean="0"/>
              <a:pPr/>
              <a:t>6</a:t>
            </a:fld>
            <a:endParaRPr lang="en-US" dirty="0"/>
          </a:p>
        </p:txBody>
      </p:sp>
      <p:sp>
        <p:nvSpPr>
          <p:cNvPr id="8" name="Title 1"/>
          <p:cNvSpPr txBox="1">
            <a:spLocks/>
          </p:cNvSpPr>
          <p:nvPr/>
        </p:nvSpPr>
        <p:spPr>
          <a:xfrm>
            <a:off x="5796136" y="638928"/>
            <a:ext cx="3886200"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en-GB" sz="720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Youth </a:t>
            </a:r>
          </a:p>
        </p:txBody>
      </p:sp>
      <p:sp>
        <p:nvSpPr>
          <p:cNvPr id="9" name="Title 1"/>
          <p:cNvSpPr txBox="1">
            <a:spLocks/>
          </p:cNvSpPr>
          <p:nvPr/>
        </p:nvSpPr>
        <p:spPr>
          <a:xfrm>
            <a:off x="4740709" y="3920362"/>
            <a:ext cx="4156873"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36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Empowerment</a:t>
            </a:r>
          </a:p>
        </p:txBody>
      </p:sp>
      <p:sp>
        <p:nvSpPr>
          <p:cNvPr id="10" name="Title 1"/>
          <p:cNvSpPr txBox="1">
            <a:spLocks/>
          </p:cNvSpPr>
          <p:nvPr/>
        </p:nvSpPr>
        <p:spPr>
          <a:xfrm>
            <a:off x="4740709" y="2559599"/>
            <a:ext cx="4156873"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36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Involvement</a:t>
            </a:r>
          </a:p>
        </p:txBody>
      </p:sp>
      <p:sp>
        <p:nvSpPr>
          <p:cNvPr id="11" name="Title 1"/>
          <p:cNvSpPr txBox="1">
            <a:spLocks/>
          </p:cNvSpPr>
          <p:nvPr/>
        </p:nvSpPr>
        <p:spPr>
          <a:xfrm>
            <a:off x="4211960" y="1911663"/>
            <a:ext cx="5260520"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3600" b="0" dirty="0">
                <a:solidFill>
                  <a:schemeClr val="bg1"/>
                </a:solidFill>
                <a:latin typeface="Helvetica Neue Light" panose="02000403000000020004" pitchFamily="2" charset="0"/>
                <a:ea typeface="Helvetica Neue Light" panose="02000403000000020004" pitchFamily="2" charset="0"/>
                <a:cs typeface="Bernard MT Condensed"/>
              </a:rPr>
              <a:t>Youth Participation</a:t>
            </a:r>
          </a:p>
        </p:txBody>
      </p:sp>
      <p:sp>
        <p:nvSpPr>
          <p:cNvPr id="12" name="Title 1"/>
          <p:cNvSpPr txBox="1">
            <a:spLocks/>
          </p:cNvSpPr>
          <p:nvPr/>
        </p:nvSpPr>
        <p:spPr>
          <a:xfrm>
            <a:off x="4740709" y="3206937"/>
            <a:ext cx="4156873"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36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Engagement </a:t>
            </a:r>
          </a:p>
        </p:txBody>
      </p:sp>
      <p:pic>
        <p:nvPicPr>
          <p:cNvPr id="13" name="Picture 12" descr="SCT_Logo_EN_rgb_co.png">
            <a:extLst>
              <a:ext uri="{FF2B5EF4-FFF2-40B4-BE49-F238E27FC236}">
                <a16:creationId xmlns:a16="http://schemas.microsoft.com/office/drawing/2014/main" id="{D0B37CCA-9D80-0341-91E1-52C867FCD2E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27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7</a:t>
            </a:fld>
            <a:endParaRPr lang="en-US" dirty="0"/>
          </a:p>
        </p:txBody>
      </p:sp>
      <p:pic>
        <p:nvPicPr>
          <p:cNvPr id="5" name="Picture 4" descr="SCT_Logo_EN_rgb_co.png">
            <a:extLst>
              <a:ext uri="{FF2B5EF4-FFF2-40B4-BE49-F238E27FC236}">
                <a16:creationId xmlns:a16="http://schemas.microsoft.com/office/drawing/2014/main" id="{027F485F-E0E8-9447-897B-8EFD8FF81D8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803A20F1-DD5C-7445-84E1-D81108E3C879}"/>
              </a:ext>
            </a:extLst>
          </p:cNvPr>
          <p:cNvSpPr/>
          <p:nvPr/>
        </p:nvSpPr>
        <p:spPr>
          <a:xfrm>
            <a:off x="5158266" y="1095937"/>
            <a:ext cx="3384376" cy="3384376"/>
          </a:xfrm>
          <a:prstGeom prst="ellipse">
            <a:avLst/>
          </a:prstGeom>
          <a:solidFill>
            <a:srgbClr val="45A2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C8DF652-8311-D146-A721-EB143B2FF256}"/>
              </a:ext>
            </a:extLst>
          </p:cNvPr>
          <p:cNvSpPr/>
          <p:nvPr/>
        </p:nvSpPr>
        <p:spPr>
          <a:xfrm>
            <a:off x="5508010" y="1795425"/>
            <a:ext cx="2684888" cy="2684888"/>
          </a:xfrm>
          <a:prstGeom prst="ellipse">
            <a:avLst/>
          </a:prstGeom>
          <a:solidFill>
            <a:srgbClr val="FBC4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AF96204-027C-AE4E-A43D-6B81EA4BC829}"/>
              </a:ext>
            </a:extLst>
          </p:cNvPr>
          <p:cNvSpPr/>
          <p:nvPr/>
        </p:nvSpPr>
        <p:spPr>
          <a:xfrm>
            <a:off x="5818045" y="2415494"/>
            <a:ext cx="2064819" cy="2064819"/>
          </a:xfrm>
          <a:prstGeom prst="ellipse">
            <a:avLst/>
          </a:prstGeom>
          <a:solidFill>
            <a:srgbClr val="2B7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C214489-FFAA-6B4B-A476-5381406A2D6C}"/>
              </a:ext>
            </a:extLst>
          </p:cNvPr>
          <p:cNvSpPr/>
          <p:nvPr/>
        </p:nvSpPr>
        <p:spPr>
          <a:xfrm>
            <a:off x="6136766" y="3052937"/>
            <a:ext cx="1427376" cy="1427376"/>
          </a:xfrm>
          <a:prstGeom prst="ellipse">
            <a:avLst/>
          </a:prstGeom>
          <a:solidFill>
            <a:srgbClr val="F16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4A279FF3-E290-6748-ADB9-B45D33844BE2}"/>
              </a:ext>
            </a:extLst>
          </p:cNvPr>
          <p:cNvSpPr txBox="1">
            <a:spLocks/>
          </p:cNvSpPr>
          <p:nvPr/>
        </p:nvSpPr>
        <p:spPr>
          <a:xfrm>
            <a:off x="4772018" y="3515199"/>
            <a:ext cx="4156873"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18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a:t>
            </a:r>
          </a:p>
          <a:p>
            <a:pPr algn="ctr">
              <a:lnSpc>
                <a:spcPct val="70000"/>
              </a:lnSpc>
            </a:pPr>
            <a:r>
              <a:rPr lang="en-GB" sz="1800" b="0" spc="-1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Empowerment</a:t>
            </a:r>
          </a:p>
        </p:txBody>
      </p:sp>
      <p:sp>
        <p:nvSpPr>
          <p:cNvPr id="11" name="Title 1">
            <a:extLst>
              <a:ext uri="{FF2B5EF4-FFF2-40B4-BE49-F238E27FC236}">
                <a16:creationId xmlns:a16="http://schemas.microsoft.com/office/drawing/2014/main" id="{A44E0F39-2C47-F745-AA53-A383ADE24042}"/>
              </a:ext>
            </a:extLst>
          </p:cNvPr>
          <p:cNvSpPr txBox="1">
            <a:spLocks/>
          </p:cNvSpPr>
          <p:nvPr/>
        </p:nvSpPr>
        <p:spPr>
          <a:xfrm>
            <a:off x="4676330" y="1916238"/>
            <a:ext cx="4348248" cy="871536"/>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a:t>
            </a:r>
          </a:p>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Involvement</a:t>
            </a:r>
          </a:p>
        </p:txBody>
      </p:sp>
      <p:sp>
        <p:nvSpPr>
          <p:cNvPr id="12" name="Title 1">
            <a:extLst>
              <a:ext uri="{FF2B5EF4-FFF2-40B4-BE49-F238E27FC236}">
                <a16:creationId xmlns:a16="http://schemas.microsoft.com/office/drawing/2014/main" id="{2A6C0F44-1BA5-0043-829A-D86B7F6E9636}"/>
              </a:ext>
            </a:extLst>
          </p:cNvPr>
          <p:cNvSpPr txBox="1">
            <a:spLocks/>
          </p:cNvSpPr>
          <p:nvPr/>
        </p:nvSpPr>
        <p:spPr>
          <a:xfrm>
            <a:off x="4220194" y="1234516"/>
            <a:ext cx="5260520" cy="833178"/>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Bernard MT Condensed"/>
              </a:rPr>
              <a:t>Youth </a:t>
            </a:r>
          </a:p>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Bernard MT Condensed"/>
              </a:rPr>
              <a:t>Participation</a:t>
            </a:r>
          </a:p>
        </p:txBody>
      </p:sp>
      <p:sp>
        <p:nvSpPr>
          <p:cNvPr id="13" name="Title 1">
            <a:extLst>
              <a:ext uri="{FF2B5EF4-FFF2-40B4-BE49-F238E27FC236}">
                <a16:creationId xmlns:a16="http://schemas.microsoft.com/office/drawing/2014/main" id="{EF21FF9D-4C76-D948-80A4-5FD1D69D3C2E}"/>
              </a:ext>
            </a:extLst>
          </p:cNvPr>
          <p:cNvSpPr txBox="1">
            <a:spLocks/>
          </p:cNvSpPr>
          <p:nvPr/>
        </p:nvSpPr>
        <p:spPr>
          <a:xfrm>
            <a:off x="4772018" y="2545767"/>
            <a:ext cx="4156873" cy="818071"/>
          </a:xfrm>
          <a:prstGeom prst="rect">
            <a:avLst/>
          </a:prstGeom>
        </p:spPr>
        <p:txBody>
          <a:bodyPr wrap="square" lIns="0" tIns="46800" rIns="0" bIns="46800" anchor="t">
            <a:noAutofit/>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Youth </a:t>
            </a:r>
          </a:p>
          <a:p>
            <a:pPr algn="ctr">
              <a:lnSpc>
                <a:spcPct val="70000"/>
              </a:lnSpc>
            </a:pPr>
            <a:r>
              <a:rPr lang="en-GB" sz="2000" b="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Engagement </a:t>
            </a:r>
          </a:p>
        </p:txBody>
      </p:sp>
      <p:sp>
        <p:nvSpPr>
          <p:cNvPr id="14" name="TextBox 13">
            <a:extLst>
              <a:ext uri="{FF2B5EF4-FFF2-40B4-BE49-F238E27FC236}">
                <a16:creationId xmlns:a16="http://schemas.microsoft.com/office/drawing/2014/main" id="{C5F02D86-7D4F-C447-936A-92DEC1FC0810}"/>
              </a:ext>
            </a:extLst>
          </p:cNvPr>
          <p:cNvSpPr txBox="1"/>
          <p:nvPr/>
        </p:nvSpPr>
        <p:spPr>
          <a:xfrm>
            <a:off x="425314" y="1924098"/>
            <a:ext cx="4346703" cy="1477328"/>
          </a:xfrm>
          <a:prstGeom prst="rect">
            <a:avLst/>
          </a:prstGeom>
          <a:noFill/>
        </p:spPr>
        <p:txBody>
          <a:bodyPr wrap="none" rtlCol="0">
            <a:spAutoFit/>
          </a:bodyPr>
          <a:lstStyle/>
          <a:p>
            <a:r>
              <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 a process that ensures young people</a:t>
            </a:r>
          </a:p>
          <a:p>
            <a:r>
              <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are consulted and given the opportunity</a:t>
            </a:r>
          </a:p>
          <a:p>
            <a:r>
              <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contribute to the decisions </a:t>
            </a:r>
          </a:p>
          <a:p>
            <a:r>
              <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that affect their lives.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757A9ACD-3E4F-AB49-8025-C47AECF02DD7}"/>
              </a:ext>
            </a:extLst>
          </p:cNvPr>
          <p:cNvSpPr txBox="1"/>
          <p:nvPr/>
        </p:nvSpPr>
        <p:spPr>
          <a:xfrm>
            <a:off x="423564" y="1693577"/>
            <a:ext cx="4155329" cy="1754326"/>
          </a:xfrm>
          <a:prstGeom prst="rect">
            <a:avLst/>
          </a:prstGeom>
          <a:noFill/>
        </p:spPr>
        <p:txBody>
          <a:bodyPr wrap="square" rtlCol="0">
            <a:spAutoFit/>
          </a:bodyPr>
          <a:lstStyle/>
          <a:p>
            <a:r>
              <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 a capacity-building process, based on enabling young people to actively share responsibility with adults for making decisions that affect their lives, and the lives of others in their community. </a:t>
            </a:r>
          </a:p>
        </p:txBody>
      </p:sp>
      <p:sp>
        <p:nvSpPr>
          <p:cNvPr id="16" name="TextBox 15">
            <a:extLst>
              <a:ext uri="{FF2B5EF4-FFF2-40B4-BE49-F238E27FC236}">
                <a16:creationId xmlns:a16="http://schemas.microsoft.com/office/drawing/2014/main" id="{ADDF825A-C0A1-1747-BAB0-79B38684D458}"/>
              </a:ext>
            </a:extLst>
          </p:cNvPr>
          <p:cNvSpPr txBox="1"/>
          <p:nvPr/>
        </p:nvSpPr>
        <p:spPr>
          <a:xfrm>
            <a:off x="435747" y="1193007"/>
            <a:ext cx="4155329" cy="2585323"/>
          </a:xfrm>
          <a:prstGeom prst="rect">
            <a:avLst/>
          </a:prstGeom>
          <a:noFill/>
        </p:spPr>
        <p:txBody>
          <a:bodyPr wrap="square" rtlCol="0">
            <a:spAutoFit/>
          </a:bodyPr>
          <a:lstStyle/>
          <a:p>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is the meaningful participation and sustained involvement of young people in an action in which they use their time, intelligence, talents, skills and abilities for making a positive change in their own and the life of others, which results from strong connections to a particular idea, person, activity, place or outcome. </a:t>
            </a:r>
          </a:p>
        </p:txBody>
      </p:sp>
      <p:sp>
        <p:nvSpPr>
          <p:cNvPr id="17" name="TextBox 16">
            <a:extLst>
              <a:ext uri="{FF2B5EF4-FFF2-40B4-BE49-F238E27FC236}">
                <a16:creationId xmlns:a16="http://schemas.microsoft.com/office/drawing/2014/main" id="{C938CE88-70ED-EB4D-8752-137BA9345F49}"/>
              </a:ext>
            </a:extLst>
          </p:cNvPr>
          <p:cNvSpPr txBox="1"/>
          <p:nvPr/>
        </p:nvSpPr>
        <p:spPr>
          <a:xfrm>
            <a:off x="435747" y="1391605"/>
            <a:ext cx="4165762" cy="2308324"/>
          </a:xfrm>
          <a:prstGeom prst="rect">
            <a:avLst/>
          </a:prstGeom>
          <a:noFill/>
        </p:spPr>
        <p:txBody>
          <a:bodyPr wrap="square" rtlCol="0">
            <a:spAutoFit/>
          </a:bodyPr>
          <a:lstStyle/>
          <a:p>
            <a:r>
              <a:rPr lang="en-MY"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is the attitudinal, structural, and cultural process whereby young people gain the ability, authority, and agency to make decisions and implement change in their own lives and the lives of other people, including young people and adults.</a:t>
            </a:r>
          </a:p>
          <a:p>
            <a:endParaRPr lang="en-US" dirty="0"/>
          </a:p>
        </p:txBody>
      </p:sp>
    </p:spTree>
    <p:extLst>
      <p:ext uri="{BB962C8B-B14F-4D97-AF65-F5344CB8AC3E}">
        <p14:creationId xmlns:p14="http://schemas.microsoft.com/office/powerpoint/2010/main" val="141886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grpId="1"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xit" presetSubtype="0" fill="hold" grpId="1"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p:bldP spid="11" grpId="0"/>
      <p:bldP spid="12" grpId="0"/>
      <p:bldP spid="13" grpId="0"/>
      <p:bldP spid="14" grpId="0"/>
      <p:bldP spid="14" grpId="1"/>
      <p:bldP spid="15" grpId="0"/>
      <p:bldP spid="15" grpId="1"/>
      <p:bldP spid="16" grpId="0"/>
      <p:bldP spid="16" grpId="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8</a:t>
            </a:fld>
            <a:endParaRPr lang="en-US" dirty="0"/>
          </a:p>
        </p:txBody>
      </p:sp>
      <p:sp>
        <p:nvSpPr>
          <p:cNvPr id="5" name="Title 1"/>
          <p:cNvSpPr>
            <a:spLocks noGrp="1"/>
          </p:cNvSpPr>
          <p:nvPr>
            <p:ph type="title"/>
          </p:nvPr>
        </p:nvSpPr>
        <p:spPr>
          <a:xfrm>
            <a:off x="533400" y="567757"/>
            <a:ext cx="6019800" cy="833178"/>
          </a:xfrm>
        </p:spPr>
        <p:txBody>
          <a:bodyPr/>
          <a:lstStyle/>
          <a:p>
            <a:r>
              <a:rPr lang="en-GB" sz="3600" b="1" dirty="0">
                <a:solidFill>
                  <a:schemeClr val="bg1"/>
                </a:solidFill>
              </a:rPr>
              <a:t>Why involve </a:t>
            </a:r>
            <a:br>
              <a:rPr lang="en-GB" sz="3600" b="1" dirty="0">
                <a:solidFill>
                  <a:schemeClr val="bg1"/>
                </a:solidFill>
              </a:rPr>
            </a:br>
            <a:r>
              <a:rPr lang="en-GB" sz="3600" b="1" dirty="0">
                <a:solidFill>
                  <a:schemeClr val="bg1"/>
                </a:solidFill>
              </a:rPr>
              <a:t>young people?</a:t>
            </a:r>
          </a:p>
        </p:txBody>
      </p:sp>
      <p:pic>
        <p:nvPicPr>
          <p:cNvPr id="2" name="Picture 1" descr="Screen Shot 2015-01-21 at 10.22.4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45" y="-1894494"/>
            <a:ext cx="9024359" cy="1709268"/>
          </a:xfrm>
          <a:prstGeom prst="rect">
            <a:avLst/>
          </a:prstGeom>
        </p:spPr>
      </p:pic>
      <p:pic>
        <p:nvPicPr>
          <p:cNvPr id="6" name="Picture 5" descr="SCT_Logo_EN_rgb_co.png">
            <a:extLst>
              <a:ext uri="{FF2B5EF4-FFF2-40B4-BE49-F238E27FC236}">
                <a16:creationId xmlns:a16="http://schemas.microsoft.com/office/drawing/2014/main" id="{B7E2BCD4-BB44-7E46-AA8A-04A8878EB6D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0C5AFCD0-675A-CF4F-8363-2764C7FC13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287" y="2293276"/>
            <a:ext cx="871692" cy="912299"/>
          </a:xfrm>
          <a:prstGeom prst="rect">
            <a:avLst/>
          </a:prstGeom>
        </p:spPr>
      </p:pic>
      <p:pic>
        <p:nvPicPr>
          <p:cNvPr id="9" name="Picture 8">
            <a:extLst>
              <a:ext uri="{FF2B5EF4-FFF2-40B4-BE49-F238E27FC236}">
                <a16:creationId xmlns:a16="http://schemas.microsoft.com/office/drawing/2014/main" id="{04258D85-E927-F745-84A4-C8BF96EA1F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1652" y="2283718"/>
            <a:ext cx="806212" cy="806212"/>
          </a:xfrm>
          <a:prstGeom prst="rect">
            <a:avLst/>
          </a:prstGeom>
        </p:spPr>
      </p:pic>
      <p:pic>
        <p:nvPicPr>
          <p:cNvPr id="10" name="Picture 9">
            <a:extLst>
              <a:ext uri="{FF2B5EF4-FFF2-40B4-BE49-F238E27FC236}">
                <a16:creationId xmlns:a16="http://schemas.microsoft.com/office/drawing/2014/main" id="{04520C62-A51E-0A48-B39D-09E12AFE7E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0152" y="2139126"/>
            <a:ext cx="1440160" cy="952652"/>
          </a:xfrm>
          <a:prstGeom prst="rect">
            <a:avLst/>
          </a:prstGeom>
        </p:spPr>
      </p:pic>
      <p:pic>
        <p:nvPicPr>
          <p:cNvPr id="13" name="Picture 12">
            <a:extLst>
              <a:ext uri="{FF2B5EF4-FFF2-40B4-BE49-F238E27FC236}">
                <a16:creationId xmlns:a16="http://schemas.microsoft.com/office/drawing/2014/main" id="{F1CFEC6E-33B4-6847-B184-7B9A191E773D}"/>
              </a:ext>
            </a:extLst>
          </p:cNvPr>
          <p:cNvPicPr>
            <a:picLocks noChangeAspect="1"/>
          </p:cNvPicPr>
          <p:nvPr/>
        </p:nvPicPr>
        <p:blipFill>
          <a:blip r:embed="rId9">
            <a:duotone>
              <a:prstClr val="black"/>
              <a:srgbClr val="78B929">
                <a:tint val="45000"/>
                <a:satMod val="400000"/>
              </a:srgbClr>
            </a:duotone>
            <a:lum bright="50000" contrast="50000"/>
          </a:blip>
          <a:stretch>
            <a:fillRect/>
          </a:stretch>
        </p:blipFill>
        <p:spPr>
          <a:xfrm>
            <a:off x="4280144" y="2114731"/>
            <a:ext cx="800100" cy="914400"/>
          </a:xfrm>
          <a:prstGeom prst="rect">
            <a:avLst/>
          </a:prstGeom>
        </p:spPr>
      </p:pic>
      <p:pic>
        <p:nvPicPr>
          <p:cNvPr id="15" name="Picture 14">
            <a:extLst>
              <a:ext uri="{FF2B5EF4-FFF2-40B4-BE49-F238E27FC236}">
                <a16:creationId xmlns:a16="http://schemas.microsoft.com/office/drawing/2014/main" id="{19FB34F9-83EB-2547-8C80-5FF5463950AD}"/>
              </a:ext>
            </a:extLst>
          </p:cNvPr>
          <p:cNvPicPr>
            <a:picLocks noChangeAspect="1"/>
          </p:cNvPicPr>
          <p:nvPr/>
        </p:nvPicPr>
        <p:blipFill>
          <a:blip r:embed="rId10"/>
          <a:stretch>
            <a:fillRect/>
          </a:stretch>
        </p:blipFill>
        <p:spPr>
          <a:xfrm>
            <a:off x="7956376" y="2209666"/>
            <a:ext cx="866140" cy="866140"/>
          </a:xfrm>
          <a:prstGeom prst="rect">
            <a:avLst/>
          </a:prstGeom>
        </p:spPr>
      </p:pic>
      <p:sp>
        <p:nvSpPr>
          <p:cNvPr id="16" name="TextBox 15">
            <a:extLst>
              <a:ext uri="{FF2B5EF4-FFF2-40B4-BE49-F238E27FC236}">
                <a16:creationId xmlns:a16="http://schemas.microsoft.com/office/drawing/2014/main" id="{831A53AE-A3A1-B84E-9218-06F34463548B}"/>
              </a:ext>
            </a:extLst>
          </p:cNvPr>
          <p:cNvSpPr txBox="1"/>
          <p:nvPr/>
        </p:nvSpPr>
        <p:spPr>
          <a:xfrm>
            <a:off x="35496" y="3236582"/>
            <a:ext cx="1856843" cy="923330"/>
          </a:xfrm>
          <a:prstGeom prst="rect">
            <a:avLst/>
          </a:prstGeom>
          <a:noFill/>
        </p:spPr>
        <p:txBody>
          <a:bodyPr wrap="square" rtlCol="0">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Young people think outside of the box</a:t>
            </a:r>
          </a:p>
        </p:txBody>
      </p:sp>
      <p:sp>
        <p:nvSpPr>
          <p:cNvPr id="17" name="TextBox 16">
            <a:extLst>
              <a:ext uri="{FF2B5EF4-FFF2-40B4-BE49-F238E27FC236}">
                <a16:creationId xmlns:a16="http://schemas.microsoft.com/office/drawing/2014/main" id="{E08CF072-5C60-064C-9623-3721718CEA10}"/>
              </a:ext>
            </a:extLst>
          </p:cNvPr>
          <p:cNvSpPr txBox="1"/>
          <p:nvPr/>
        </p:nvSpPr>
        <p:spPr>
          <a:xfrm>
            <a:off x="2031528" y="3236582"/>
            <a:ext cx="1856843" cy="923330"/>
          </a:xfrm>
          <a:prstGeom prst="rect">
            <a:avLst/>
          </a:prstGeom>
          <a:noFill/>
        </p:spPr>
        <p:txBody>
          <a:bodyPr wrap="square" rtlCol="0">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Youth have the right to be represented</a:t>
            </a:r>
          </a:p>
        </p:txBody>
      </p:sp>
      <p:sp>
        <p:nvSpPr>
          <p:cNvPr id="18" name="TextBox 17">
            <a:extLst>
              <a:ext uri="{FF2B5EF4-FFF2-40B4-BE49-F238E27FC236}">
                <a16:creationId xmlns:a16="http://schemas.microsoft.com/office/drawing/2014/main" id="{51926B66-977D-1548-A55F-7EBD377FFBCF}"/>
              </a:ext>
            </a:extLst>
          </p:cNvPr>
          <p:cNvSpPr txBox="1"/>
          <p:nvPr/>
        </p:nvSpPr>
        <p:spPr>
          <a:xfrm>
            <a:off x="3983734" y="3236582"/>
            <a:ext cx="1856843" cy="1477328"/>
          </a:xfrm>
          <a:prstGeom prst="rect">
            <a:avLst/>
          </a:prstGeom>
          <a:noFill/>
        </p:spPr>
        <p:txBody>
          <a:bodyPr wrap="square" rtlCol="0">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Collaborating, both youth and adults can develop relevant skills</a:t>
            </a:r>
          </a:p>
        </p:txBody>
      </p:sp>
      <p:sp>
        <p:nvSpPr>
          <p:cNvPr id="19" name="TextBox 18">
            <a:extLst>
              <a:ext uri="{FF2B5EF4-FFF2-40B4-BE49-F238E27FC236}">
                <a16:creationId xmlns:a16="http://schemas.microsoft.com/office/drawing/2014/main" id="{7270BB97-57DD-0C49-99BF-5F1EB7693022}"/>
              </a:ext>
            </a:extLst>
          </p:cNvPr>
          <p:cNvSpPr txBox="1"/>
          <p:nvPr/>
        </p:nvSpPr>
        <p:spPr>
          <a:xfrm>
            <a:off x="5940152" y="3236582"/>
            <a:ext cx="1856843" cy="1200329"/>
          </a:xfrm>
          <a:prstGeom prst="rect">
            <a:avLst/>
          </a:prstGeom>
          <a:noFill/>
        </p:spPr>
        <p:txBody>
          <a:bodyPr wrap="square" rtlCol="0">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Youth involvement fosters Responsibility</a:t>
            </a:r>
          </a:p>
        </p:txBody>
      </p:sp>
      <p:sp>
        <p:nvSpPr>
          <p:cNvPr id="20" name="TextBox 19">
            <a:extLst>
              <a:ext uri="{FF2B5EF4-FFF2-40B4-BE49-F238E27FC236}">
                <a16:creationId xmlns:a16="http://schemas.microsoft.com/office/drawing/2014/main" id="{ECF97411-EBAE-6D4E-B904-E29710C4B7CD}"/>
              </a:ext>
            </a:extLst>
          </p:cNvPr>
          <p:cNvSpPr txBox="1"/>
          <p:nvPr/>
        </p:nvSpPr>
        <p:spPr>
          <a:xfrm>
            <a:off x="7812051" y="3236582"/>
            <a:ext cx="1584485" cy="923330"/>
          </a:xfrm>
          <a:prstGeom prst="rect">
            <a:avLst/>
          </a:prstGeom>
          <a:noFill/>
        </p:spPr>
        <p:txBody>
          <a:bodyPr wrap="square" rtlCol="0">
            <a:spAutoFit/>
          </a:bodyPr>
          <a:lstStyle/>
          <a:p>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It is part of the Scout Method</a:t>
            </a:r>
          </a:p>
        </p:txBody>
      </p:sp>
      <p:cxnSp>
        <p:nvCxnSpPr>
          <p:cNvPr id="24" name="Straight Connector 23">
            <a:extLst>
              <a:ext uri="{FF2B5EF4-FFF2-40B4-BE49-F238E27FC236}">
                <a16:creationId xmlns:a16="http://schemas.microsoft.com/office/drawing/2014/main" id="{A7B69402-0AF5-1E4E-92F3-728E57C05092}"/>
              </a:ext>
            </a:extLst>
          </p:cNvPr>
          <p:cNvCxnSpPr>
            <a:cxnSpLocks/>
          </p:cNvCxnSpPr>
          <p:nvPr/>
        </p:nvCxnSpPr>
        <p:spPr>
          <a:xfrm flipV="1">
            <a:off x="-108520" y="2103788"/>
            <a:ext cx="2016224" cy="1094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F2DCC9E-51E0-834F-8329-6951083FDC70}"/>
              </a:ext>
            </a:extLst>
          </p:cNvPr>
          <p:cNvCxnSpPr>
            <a:cxnSpLocks/>
          </p:cNvCxnSpPr>
          <p:nvPr/>
        </p:nvCxnSpPr>
        <p:spPr>
          <a:xfrm>
            <a:off x="1942096" y="4411053"/>
            <a:ext cx="1946275" cy="0"/>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05F7BBA-2227-9744-965C-91398A2F25CD}"/>
              </a:ext>
            </a:extLst>
          </p:cNvPr>
          <p:cNvCxnSpPr>
            <a:cxnSpLocks/>
          </p:cNvCxnSpPr>
          <p:nvPr/>
        </p:nvCxnSpPr>
        <p:spPr>
          <a:xfrm>
            <a:off x="3995936" y="2008095"/>
            <a:ext cx="1678705" cy="0"/>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599810A-905A-2F4A-A576-60E3FC7460AC}"/>
              </a:ext>
            </a:extLst>
          </p:cNvPr>
          <p:cNvCxnSpPr>
            <a:cxnSpLocks/>
          </p:cNvCxnSpPr>
          <p:nvPr/>
        </p:nvCxnSpPr>
        <p:spPr>
          <a:xfrm>
            <a:off x="5877899" y="4581174"/>
            <a:ext cx="1859537" cy="0"/>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533573F-39A1-EC4E-B233-7161875F4A4F}"/>
              </a:ext>
            </a:extLst>
          </p:cNvPr>
          <p:cNvCxnSpPr>
            <a:cxnSpLocks/>
          </p:cNvCxnSpPr>
          <p:nvPr/>
        </p:nvCxnSpPr>
        <p:spPr>
          <a:xfrm>
            <a:off x="7785401" y="2006637"/>
            <a:ext cx="1859537" cy="0"/>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F273F4-70E2-5148-8E79-140D6D57E082}"/>
              </a:ext>
            </a:extLst>
          </p:cNvPr>
          <p:cNvCxnSpPr>
            <a:cxnSpLocks/>
          </p:cNvCxnSpPr>
          <p:nvPr/>
        </p:nvCxnSpPr>
        <p:spPr>
          <a:xfrm>
            <a:off x="1964415" y="2139702"/>
            <a:ext cx="0" cy="2060702"/>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6684D87-A982-3C42-BB9A-6E6B10EE06A5}"/>
              </a:ext>
            </a:extLst>
          </p:cNvPr>
          <p:cNvCxnSpPr>
            <a:cxnSpLocks/>
          </p:cNvCxnSpPr>
          <p:nvPr/>
        </p:nvCxnSpPr>
        <p:spPr>
          <a:xfrm>
            <a:off x="3942071" y="2171599"/>
            <a:ext cx="0" cy="2060702"/>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7833989-9920-9247-B4D9-389914B02402}"/>
              </a:ext>
            </a:extLst>
          </p:cNvPr>
          <p:cNvCxnSpPr>
            <a:cxnSpLocks/>
          </p:cNvCxnSpPr>
          <p:nvPr/>
        </p:nvCxnSpPr>
        <p:spPr>
          <a:xfrm>
            <a:off x="5749605" y="2033375"/>
            <a:ext cx="0" cy="2435457"/>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4C4D154-B21E-6442-BB91-CF660B3D9295}"/>
              </a:ext>
            </a:extLst>
          </p:cNvPr>
          <p:cNvCxnSpPr>
            <a:cxnSpLocks/>
          </p:cNvCxnSpPr>
          <p:nvPr/>
        </p:nvCxnSpPr>
        <p:spPr>
          <a:xfrm>
            <a:off x="7684731" y="2033375"/>
            <a:ext cx="0" cy="2435457"/>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9B5B3A7-E30E-C748-ADD7-D4EEBDDA22F9}"/>
              </a:ext>
            </a:extLst>
          </p:cNvPr>
          <p:cNvSpPr txBox="1"/>
          <p:nvPr/>
        </p:nvSpPr>
        <p:spPr>
          <a:xfrm>
            <a:off x="6104391" y="2186274"/>
            <a:ext cx="1275861" cy="276999"/>
          </a:xfrm>
          <a:prstGeom prst="rect">
            <a:avLst/>
          </a:prstGeom>
          <a:noFill/>
        </p:spPr>
        <p:txBody>
          <a:bodyPr wrap="square" rtlCol="0">
            <a:spAutoFit/>
          </a:bodyPr>
          <a:lstStyle/>
          <a:p>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Responsibility</a:t>
            </a:r>
            <a:endParaRPr lang="en-US" sz="1200" dirty="0"/>
          </a:p>
        </p:txBody>
      </p:sp>
    </p:spTree>
    <p:extLst>
      <p:ext uri="{BB962C8B-B14F-4D97-AF65-F5344CB8AC3E}">
        <p14:creationId xmlns:p14="http://schemas.microsoft.com/office/powerpoint/2010/main" val="126629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par>
                                <p:cTn id="67" presetID="10"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6558880" cy="833178"/>
          </a:xfrm>
        </p:spPr>
        <p:txBody>
          <a:bodyPr/>
          <a:lstStyle/>
          <a:p>
            <a:r>
              <a:rPr lang="en-GB" sz="3600" b="1" dirty="0">
                <a:solidFill>
                  <a:schemeClr val="bg1"/>
                </a:solidFill>
              </a:rPr>
              <a:t>How to involve</a:t>
            </a:r>
            <a:br>
              <a:rPr lang="en-GB" sz="3600" b="1" dirty="0">
                <a:solidFill>
                  <a:schemeClr val="bg1"/>
                </a:solidFill>
              </a:rPr>
            </a:br>
            <a:r>
              <a:rPr lang="en-GB" sz="3600" b="1" dirty="0">
                <a:solidFill>
                  <a:schemeClr val="bg1"/>
                </a:solidFill>
              </a:rPr>
              <a:t>young people?</a:t>
            </a:r>
          </a:p>
        </p:txBody>
      </p:sp>
      <p:sp>
        <p:nvSpPr>
          <p:cNvPr id="4" name="Slide Number Placeholder 3"/>
          <p:cNvSpPr>
            <a:spLocks noGrp="1"/>
          </p:cNvSpPr>
          <p:nvPr>
            <p:ph type="sldNum" sz="quarter" idx="12"/>
          </p:nvPr>
        </p:nvSpPr>
        <p:spPr/>
        <p:txBody>
          <a:bodyPr/>
          <a:lstStyle/>
          <a:p>
            <a:fld id="{5F702A45-47BF-984A-A12C-FE3DF6400CA5}" type="slidenum">
              <a:rPr lang="en-US" smtClean="0"/>
              <a:pPr/>
              <a:t>9</a:t>
            </a:fld>
            <a:endParaRPr lang="en-US" dirty="0"/>
          </a:p>
        </p:txBody>
      </p:sp>
      <p:pic>
        <p:nvPicPr>
          <p:cNvPr id="8" name="Picture 7" descr="SCT_Logo_EN_rgb_co.png">
            <a:extLst>
              <a:ext uri="{FF2B5EF4-FFF2-40B4-BE49-F238E27FC236}">
                <a16:creationId xmlns:a16="http://schemas.microsoft.com/office/drawing/2014/main" id="{CB554C8D-8AAB-5449-A99F-3BB92856D7F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45A992A9-3CB5-9946-8960-748A66EE2B19}"/>
              </a:ext>
            </a:extLst>
          </p:cNvPr>
          <p:cNvPicPr>
            <a:picLocks noChangeAspect="1"/>
          </p:cNvPicPr>
          <p:nvPr/>
        </p:nvPicPr>
        <p:blipFill rotWithShape="1">
          <a:blip r:embed="rId5"/>
          <a:srcRect/>
          <a:stretch/>
        </p:blipFill>
        <p:spPr>
          <a:xfrm>
            <a:off x="1894502" y="2504376"/>
            <a:ext cx="2813935" cy="2004020"/>
          </a:xfrm>
          <a:prstGeom prst="rect">
            <a:avLst/>
          </a:prstGeom>
        </p:spPr>
      </p:pic>
      <p:pic>
        <p:nvPicPr>
          <p:cNvPr id="9" name="Picture 8">
            <a:extLst>
              <a:ext uri="{FF2B5EF4-FFF2-40B4-BE49-F238E27FC236}">
                <a16:creationId xmlns:a16="http://schemas.microsoft.com/office/drawing/2014/main" id="{0221A604-790D-0A4E-B16B-1446E70B4FD9}"/>
              </a:ext>
            </a:extLst>
          </p:cNvPr>
          <p:cNvPicPr>
            <a:picLocks noChangeAspect="1"/>
          </p:cNvPicPr>
          <p:nvPr/>
        </p:nvPicPr>
        <p:blipFill>
          <a:blip r:embed="rId6"/>
          <a:stretch>
            <a:fillRect/>
          </a:stretch>
        </p:blipFill>
        <p:spPr>
          <a:xfrm>
            <a:off x="3923928" y="2498288"/>
            <a:ext cx="2813935" cy="1983253"/>
          </a:xfrm>
          <a:prstGeom prst="rect">
            <a:avLst/>
          </a:prstGeom>
        </p:spPr>
      </p:pic>
      <p:pic>
        <p:nvPicPr>
          <p:cNvPr id="10" name="Picture 9">
            <a:extLst>
              <a:ext uri="{FF2B5EF4-FFF2-40B4-BE49-F238E27FC236}">
                <a16:creationId xmlns:a16="http://schemas.microsoft.com/office/drawing/2014/main" id="{E6DFF567-F1BA-C544-9915-00B168783451}"/>
              </a:ext>
            </a:extLst>
          </p:cNvPr>
          <p:cNvPicPr>
            <a:picLocks noChangeAspect="1"/>
          </p:cNvPicPr>
          <p:nvPr/>
        </p:nvPicPr>
        <p:blipFill>
          <a:blip r:embed="rId7">
            <a:duotone>
              <a:schemeClr val="accent4">
                <a:shade val="45000"/>
                <a:satMod val="135000"/>
              </a:schemeClr>
              <a:prstClr val="white"/>
            </a:duotone>
          </a:blip>
          <a:stretch>
            <a:fillRect/>
          </a:stretch>
        </p:blipFill>
        <p:spPr>
          <a:xfrm>
            <a:off x="5949647" y="2498288"/>
            <a:ext cx="2834702" cy="1983253"/>
          </a:xfrm>
          <a:prstGeom prst="rect">
            <a:avLst/>
          </a:prstGeom>
        </p:spPr>
      </p:pic>
      <p:sp>
        <p:nvSpPr>
          <p:cNvPr id="11" name="TextBox 10">
            <a:extLst>
              <a:ext uri="{FF2B5EF4-FFF2-40B4-BE49-F238E27FC236}">
                <a16:creationId xmlns:a16="http://schemas.microsoft.com/office/drawing/2014/main" id="{76770BA3-BA69-4848-8A60-ECD51BAC5826}"/>
              </a:ext>
            </a:extLst>
          </p:cNvPr>
          <p:cNvSpPr txBox="1"/>
          <p:nvPr/>
        </p:nvSpPr>
        <p:spPr>
          <a:xfrm>
            <a:off x="2076174" y="3135970"/>
            <a:ext cx="1584176" cy="707886"/>
          </a:xfrm>
          <a:prstGeom prst="rect">
            <a:avLst/>
          </a:prstGeom>
          <a:noFill/>
        </p:spPr>
        <p:txBody>
          <a:bodyPr wrap="square" rtlCol="0">
            <a:spAutoFit/>
          </a:bodyPr>
          <a:lstStyle/>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Unit </a:t>
            </a:r>
          </a:p>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sp>
        <p:nvSpPr>
          <p:cNvPr id="14" name="TextBox 13">
            <a:extLst>
              <a:ext uri="{FF2B5EF4-FFF2-40B4-BE49-F238E27FC236}">
                <a16:creationId xmlns:a16="http://schemas.microsoft.com/office/drawing/2014/main" id="{74EB6AA2-4B27-944E-B7B8-D81C056607DA}"/>
              </a:ext>
            </a:extLst>
          </p:cNvPr>
          <p:cNvSpPr txBox="1"/>
          <p:nvPr/>
        </p:nvSpPr>
        <p:spPr>
          <a:xfrm>
            <a:off x="3576702" y="3756817"/>
            <a:ext cx="2626813" cy="707886"/>
          </a:xfrm>
          <a:prstGeom prst="rect">
            <a:avLst/>
          </a:prstGeom>
          <a:noFill/>
        </p:spPr>
        <p:txBody>
          <a:bodyPr wrap="square" rtlCol="0">
            <a:spAutoFit/>
          </a:bodyPr>
          <a:lstStyle/>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Institutional </a:t>
            </a:r>
          </a:p>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sp>
        <p:nvSpPr>
          <p:cNvPr id="15" name="TextBox 14">
            <a:extLst>
              <a:ext uri="{FF2B5EF4-FFF2-40B4-BE49-F238E27FC236}">
                <a16:creationId xmlns:a16="http://schemas.microsoft.com/office/drawing/2014/main" id="{2A214A45-4336-5044-838B-B12C7542A54A}"/>
              </a:ext>
            </a:extLst>
          </p:cNvPr>
          <p:cNvSpPr txBox="1"/>
          <p:nvPr/>
        </p:nvSpPr>
        <p:spPr>
          <a:xfrm>
            <a:off x="5684558" y="2506724"/>
            <a:ext cx="2626813" cy="707886"/>
          </a:xfrm>
          <a:prstGeom prst="rect">
            <a:avLst/>
          </a:prstGeom>
          <a:noFill/>
        </p:spPr>
        <p:txBody>
          <a:bodyPr wrap="square" rtlCol="0">
            <a:spAutoFit/>
          </a:bodyPr>
          <a:lstStyle/>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Community</a:t>
            </a:r>
          </a:p>
          <a:p>
            <a:pPr algn="ctr"/>
            <a:r>
              <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level</a:t>
            </a:r>
          </a:p>
        </p:txBody>
      </p:sp>
    </p:spTree>
    <p:extLst>
      <p:ext uri="{BB962C8B-B14F-4D97-AF65-F5344CB8AC3E}">
        <p14:creationId xmlns:p14="http://schemas.microsoft.com/office/powerpoint/2010/main" val="9789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7025</TotalTime>
  <Words>503</Words>
  <Application>Microsoft Macintosh PowerPoint</Application>
  <PresentationFormat>On-screen Show (16:9)</PresentationFormat>
  <Paragraphs>117</Paragraphs>
  <Slides>16</Slides>
  <Notes>5</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ＭＳ Ｐゴシック</vt:lpstr>
      <vt:lpstr>Arial</vt:lpstr>
      <vt:lpstr>Bernard MT Condensed</vt:lpstr>
      <vt:lpstr>Calibri</vt:lpstr>
      <vt:lpstr>Futura Book</vt:lpstr>
      <vt:lpstr>Helvetica Neue</vt:lpstr>
      <vt:lpstr>Helvetica Neue Condensed</vt:lpstr>
      <vt:lpstr>Helvetica Neue Light</vt:lpstr>
      <vt:lpstr>Helvetica Neue Medium</vt:lpstr>
      <vt:lpstr>Verdana</vt:lpstr>
      <vt:lpstr>Wingdings</vt:lpstr>
      <vt:lpstr>Studio</vt:lpstr>
      <vt:lpstr>PowerPoint Presentation</vt:lpstr>
      <vt:lpstr>PowerPoint Presentation</vt:lpstr>
      <vt:lpstr>PowerPoint Presentation</vt:lpstr>
      <vt:lpstr>PowerPoint Presentation</vt:lpstr>
      <vt:lpstr>PowerPoint Presentation</vt:lpstr>
      <vt:lpstr>What is youth involvement? </vt:lpstr>
      <vt:lpstr>PowerPoint Presentation</vt:lpstr>
      <vt:lpstr>Why involve  young people?</vt:lpstr>
      <vt:lpstr>How to involve young people?</vt:lpstr>
      <vt:lpstr>PowerPoint Presentation</vt:lpstr>
      <vt:lpstr>How to involve young people?</vt:lpstr>
      <vt:lpstr>Policy  life-cycle </vt:lpstr>
      <vt:lpstr>Annexes</vt:lpstr>
      <vt:lpstr>Annexes</vt:lpstr>
      <vt:lpstr>Annexes</vt:lpstr>
      <vt:lpstr>PowerPoint Presentation</vt:lpstr>
    </vt:vector>
  </TitlesOfParts>
  <Company>World Scout Bureau</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Isabelle Dufresne-Lienert</cp:lastModifiedBy>
  <cp:revision>324</cp:revision>
  <dcterms:created xsi:type="dcterms:W3CDTF">2013-07-17T12:06:46Z</dcterms:created>
  <dcterms:modified xsi:type="dcterms:W3CDTF">2018-06-11T16:48:36Z</dcterms:modified>
</cp:coreProperties>
</file>